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40"/>
  </p:notesMasterIdLst>
  <p:handoutMasterIdLst>
    <p:handoutMasterId r:id="rId41"/>
  </p:handoutMasterIdLst>
  <p:sldIdLst>
    <p:sldId id="817" r:id="rId2"/>
    <p:sldId id="789" r:id="rId3"/>
    <p:sldId id="310" r:id="rId4"/>
    <p:sldId id="829" r:id="rId5"/>
    <p:sldId id="658" r:id="rId6"/>
    <p:sldId id="791" r:id="rId7"/>
    <p:sldId id="790" r:id="rId8"/>
    <p:sldId id="794" r:id="rId9"/>
    <p:sldId id="795" r:id="rId10"/>
    <p:sldId id="796" r:id="rId11"/>
    <p:sldId id="797" r:id="rId12"/>
    <p:sldId id="798" r:id="rId13"/>
    <p:sldId id="814" r:id="rId14"/>
    <p:sldId id="800" r:id="rId15"/>
    <p:sldId id="801" r:id="rId16"/>
    <p:sldId id="802" r:id="rId17"/>
    <p:sldId id="803" r:id="rId18"/>
    <p:sldId id="804" r:id="rId19"/>
    <p:sldId id="819" r:id="rId20"/>
    <p:sldId id="805" r:id="rId21"/>
    <p:sldId id="820" r:id="rId22"/>
    <p:sldId id="815" r:id="rId23"/>
    <p:sldId id="808" r:id="rId24"/>
    <p:sldId id="807" r:id="rId25"/>
    <p:sldId id="816" r:id="rId26"/>
    <p:sldId id="793" r:id="rId27"/>
    <p:sldId id="825" r:id="rId28"/>
    <p:sldId id="826" r:id="rId29"/>
    <p:sldId id="818" r:id="rId30"/>
    <p:sldId id="823" r:id="rId31"/>
    <p:sldId id="809" r:id="rId32"/>
    <p:sldId id="810" r:id="rId33"/>
    <p:sldId id="811" r:id="rId34"/>
    <p:sldId id="812" r:id="rId35"/>
    <p:sldId id="813" r:id="rId36"/>
    <p:sldId id="675" r:id="rId37"/>
    <p:sldId id="828" r:id="rId38"/>
    <p:sldId id="821" r:id="rId3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1pPr>
    <a:lvl2pPr marL="285750" indent="171450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2pPr>
    <a:lvl3pPr marL="573088" indent="341313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3pPr>
    <a:lvl4pPr marL="860425" indent="511175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4pPr>
    <a:lvl5pPr marL="1147763" indent="681038" algn="l" rtl="0" eaLnBrk="0" fontAlgn="base" hangingPunct="0">
      <a:spcBef>
        <a:spcPct val="0"/>
      </a:spcBef>
      <a:spcAft>
        <a:spcPct val="0"/>
      </a:spcAft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5pPr>
    <a:lvl6pPr marL="2286000" algn="l" defTabSz="914400" rtl="0" eaLnBrk="1" latinLnBrk="0" hangingPunct="1"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6pPr>
    <a:lvl7pPr marL="2743200" algn="l" defTabSz="914400" rtl="0" eaLnBrk="1" latinLnBrk="0" hangingPunct="1"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7pPr>
    <a:lvl8pPr marL="3200400" algn="l" defTabSz="914400" rtl="0" eaLnBrk="1" latinLnBrk="0" hangingPunct="1"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8pPr>
    <a:lvl9pPr marL="3657600" algn="l" defTabSz="914400" rtl="0" eaLnBrk="1" latinLnBrk="0" hangingPunct="1">
      <a:defRPr sz="26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10"/>
    <p:restoredTop sz="93031"/>
  </p:normalViewPr>
  <p:slideViewPr>
    <p:cSldViewPr snapToGrid="0">
      <p:cViewPr varScale="1">
        <p:scale>
          <a:sx n="197" d="100"/>
          <a:sy n="197" d="100"/>
        </p:scale>
        <p:origin x="2400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3EB2F4-8BD7-3844-A7E2-C9EA0C74AC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B620E-C88C-BE4A-AE76-8093F30909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26E235D4-3776-F744-937F-5F1A26B2F464}" type="datetimeFigureOut">
              <a:rPr lang="en-US"/>
              <a:pPr>
                <a:defRPr/>
              </a:pPr>
              <a:t>5/3/22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CEA2D-D6A1-184E-BFFD-932E5C5A77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572E0-969D-E24D-ABFF-2EE68B1C4C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0A87BF-D33B-714D-A01E-C105707FC2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2863DD-2EE4-E144-8B8C-A44D404504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25D3D-A50F-B941-80C9-830D359A33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6CE43F49-035E-C748-BB34-8EEF9EE4E981}" type="datetimeFigureOut">
              <a:rPr lang="en-US" altLang="x-none"/>
              <a:pPr>
                <a:defRPr/>
              </a:pPr>
              <a:t>5/3/22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B615322-CF7C-2F42-B3EC-89877046EB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FF64A6-E18E-E644-8CB0-9BE0C6FF8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1995E-46A7-3944-9C27-06D41FB1C2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3B6DD-2CA5-1E48-AD6E-3B7207D6E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7394E4-928A-E54C-8D42-BCF39C013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285750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285750" algn="l" defTabSz="285750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573088" algn="l" defTabSz="285750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860425" algn="l" defTabSz="285750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147763" algn="l" defTabSz="285750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434922" algn="l" defTabSz="286984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6pPr>
    <a:lvl7pPr marL="1721907" algn="l" defTabSz="286984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7pPr>
    <a:lvl8pPr marL="2008891" algn="l" defTabSz="286984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8pPr>
    <a:lvl9pPr marL="2295876" algn="l" defTabSz="286984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02F5640F-5F75-2346-B414-DD4EF5FEFC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51C6DB9A-3C7B-BE4B-95A2-CDC890E000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BEF5AB01-CD1F-A141-9B3C-95F0D18F3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1D12C4-F8FD-E34F-9029-FE2F0F94525A}" type="slidenum">
              <a:rPr lang="en-US" altLang="en-US" smtClean="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Gill Sans" panose="020B0502020104020203" pitchFamily="34" charset="-79"/>
              <a:ea typeface="ヒラギノ角ゴ ProN W3" panose="020B0300000000000000" pitchFamily="34" charset="-128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602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1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54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26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76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122593A-6206-8A46-92E9-B366E9A8D9D8}" type="slidenum">
              <a:rPr lang="en-US" sz="1200"/>
              <a:pPr eaLnBrk="1" hangingPunct="1"/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3213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122593A-6206-8A46-92E9-B366E9A8D9D8}" type="slidenum">
              <a:rPr lang="en-US" sz="1200"/>
              <a:pPr eaLnBrk="1" hangingPunct="1"/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7582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58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66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122593A-6206-8A46-92E9-B366E9A8D9D8}" type="slidenum">
              <a:rPr lang="en-US" sz="1200"/>
              <a:pPr eaLnBrk="1" hangingPunct="1"/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435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394E4-928A-E54C-8D42-BCF39C01397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225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68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38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01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81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7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122593A-6206-8A46-92E9-B366E9A8D9D8}" type="slidenum">
              <a:rPr lang="en-US" sz="1200"/>
              <a:pPr eaLnBrk="1" hangingPunct="1"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491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4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394E4-928A-E54C-8D42-BCF39C01397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7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394E4-928A-E54C-8D42-BCF39C01397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41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15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9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5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1598136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85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82" indent="0" algn="ctr">
              <a:buNone/>
              <a:defRPr/>
            </a:lvl2pPr>
            <a:lvl3pPr marL="482163" indent="0" algn="ctr">
              <a:buNone/>
              <a:defRPr/>
            </a:lvl3pPr>
            <a:lvl4pPr marL="723245" indent="0" algn="ctr">
              <a:buNone/>
              <a:defRPr/>
            </a:lvl4pPr>
            <a:lvl5pPr marL="964326" indent="0" algn="ctr">
              <a:buNone/>
              <a:defRPr/>
            </a:lvl5pPr>
            <a:lvl6pPr marL="1205408" indent="0" algn="ctr">
              <a:buNone/>
              <a:defRPr/>
            </a:lvl6pPr>
            <a:lvl7pPr marL="1446489" indent="0" algn="ctr">
              <a:buNone/>
              <a:defRPr/>
            </a:lvl7pPr>
            <a:lvl8pPr marL="1687571" indent="0" algn="ctr">
              <a:buNone/>
              <a:defRPr/>
            </a:lvl8pPr>
            <a:lvl9pPr marL="19286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28557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6232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33945"/>
            <a:ext cx="1839516" cy="43398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33945"/>
            <a:ext cx="5411391" cy="4339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3753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790454-B63E-9841-BBEB-A3C0CE048B9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>
              <a:defRPr/>
            </a:pPr>
            <a:endParaRPr lang="en-US" altLang="en-US" sz="2215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F8E9B-0855-664F-B669-45F56FDFAA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679950"/>
            <a:ext cx="1217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39570"/>
            <a:ext cx="7358062" cy="1901825"/>
          </a:xfrm>
        </p:spPr>
        <p:txBody>
          <a:bodyPr/>
          <a:lstStyle>
            <a:lvl1pPr indent="0">
              <a:spcBef>
                <a:spcPts val="600"/>
              </a:spcBef>
              <a:spcAft>
                <a:spcPts val="600"/>
              </a:spcAft>
              <a:defRPr sz="2000" b="0" baseline="0">
                <a:latin typeface="Gill Sans Light" panose="020B0302020104020203" pitchFamily="34" charset="-79"/>
              </a:defRPr>
            </a:lvl1pPr>
            <a:lvl2pPr indent="0">
              <a:spcBef>
                <a:spcPts val="600"/>
              </a:spcBef>
              <a:spcAft>
                <a:spcPts val="600"/>
              </a:spcAft>
              <a:defRPr sz="1600" baseline="0">
                <a:latin typeface="Gill Sans Light" panose="020B0302020104020203" pitchFamily="34" charset="-79"/>
              </a:defRPr>
            </a:lvl2pPr>
            <a:lvl3pPr indent="0">
              <a:spcBef>
                <a:spcPts val="600"/>
              </a:spcBef>
              <a:spcAft>
                <a:spcPts val="600"/>
              </a:spcAft>
              <a:defRPr sz="1600" baseline="0">
                <a:latin typeface="Gill Sans Light" panose="020B0302020104020203" pitchFamily="34" charset="-79"/>
              </a:defRPr>
            </a:lvl3pPr>
            <a:lvl4pPr indent="0">
              <a:spcBef>
                <a:spcPts val="600"/>
              </a:spcBef>
              <a:spcAft>
                <a:spcPts val="600"/>
              </a:spcAft>
              <a:defRPr sz="1600" baseline="0">
                <a:latin typeface="Gill Sans Light" panose="020B0302020104020203" pitchFamily="34" charset="-79"/>
              </a:defRPr>
            </a:lvl4pPr>
            <a:lvl5pPr indent="0">
              <a:spcBef>
                <a:spcPts val="600"/>
              </a:spcBef>
              <a:spcAft>
                <a:spcPts val="600"/>
              </a:spcAft>
              <a:defRPr sz="1600" baseline="0">
                <a:latin typeface="Gill Sans Light" panose="020B03020201040202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78865"/>
            <a:ext cx="7358062" cy="38212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Standard Slide Master</a:t>
            </a:r>
          </a:p>
        </p:txBody>
      </p:sp>
    </p:spTree>
    <p:extLst>
      <p:ext uri="{BB962C8B-B14F-4D97-AF65-F5344CB8AC3E}">
        <p14:creationId xmlns:p14="http://schemas.microsoft.com/office/powerpoint/2010/main" val="13077551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3305101"/>
            <a:ext cx="7772176" cy="1021333"/>
          </a:xfrm>
        </p:spPr>
        <p:txBody>
          <a:bodyPr anchor="t"/>
          <a:lstStyle>
            <a:lvl1pPr algn="l">
              <a:defRPr sz="21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82" indent="0">
              <a:buNone/>
              <a:defRPr sz="949"/>
            </a:lvl2pPr>
            <a:lvl3pPr marL="482163" indent="0">
              <a:buNone/>
              <a:defRPr sz="844"/>
            </a:lvl3pPr>
            <a:lvl4pPr marL="723245" indent="0">
              <a:buNone/>
              <a:defRPr sz="738"/>
            </a:lvl4pPr>
            <a:lvl5pPr marL="964326" indent="0">
              <a:buNone/>
              <a:defRPr sz="738"/>
            </a:lvl5pPr>
            <a:lvl6pPr marL="1205408" indent="0">
              <a:buNone/>
              <a:defRPr sz="738"/>
            </a:lvl6pPr>
            <a:lvl7pPr marL="1446489" indent="0">
              <a:buNone/>
              <a:defRPr sz="738"/>
            </a:lvl7pPr>
            <a:lvl8pPr marL="1687571" indent="0">
              <a:buNone/>
              <a:defRPr sz="738"/>
            </a:lvl8pPr>
            <a:lvl9pPr marL="1928652" indent="0">
              <a:buNone/>
              <a:defRPr sz="7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6939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460004"/>
            <a:ext cx="3625453" cy="3013770"/>
          </a:xfrm>
        </p:spPr>
        <p:txBody>
          <a:bodyPr/>
          <a:lstStyle>
            <a:lvl1pPr>
              <a:defRPr sz="1476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460004"/>
            <a:ext cx="3625453" cy="3013770"/>
          </a:xfrm>
        </p:spPr>
        <p:txBody>
          <a:bodyPr/>
          <a:lstStyle>
            <a:lvl1pPr>
              <a:defRPr sz="1476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7800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7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1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82" indent="0">
              <a:buNone/>
              <a:defRPr sz="1055" b="1"/>
            </a:lvl2pPr>
            <a:lvl3pPr marL="482163" indent="0">
              <a:buNone/>
              <a:defRPr sz="949" b="1"/>
            </a:lvl3pPr>
            <a:lvl4pPr marL="723245" indent="0">
              <a:buNone/>
              <a:defRPr sz="844" b="1"/>
            </a:lvl4pPr>
            <a:lvl5pPr marL="964326" indent="0">
              <a:buNone/>
              <a:defRPr sz="844" b="1"/>
            </a:lvl5pPr>
            <a:lvl6pPr marL="1205408" indent="0">
              <a:buNone/>
              <a:defRPr sz="844" b="1"/>
            </a:lvl6pPr>
            <a:lvl7pPr marL="1446489" indent="0">
              <a:buNone/>
              <a:defRPr sz="844" b="1"/>
            </a:lvl7pPr>
            <a:lvl8pPr marL="1687571" indent="0">
              <a:buNone/>
              <a:defRPr sz="844" b="1"/>
            </a:lvl8pPr>
            <a:lvl9pPr marL="1928652" indent="0">
              <a:buNone/>
              <a:defRPr sz="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1630784"/>
            <a:ext cx="4039568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151093"/>
            <a:ext cx="4041799" cy="479691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82" indent="0">
              <a:buNone/>
              <a:defRPr sz="1055" b="1"/>
            </a:lvl2pPr>
            <a:lvl3pPr marL="482163" indent="0">
              <a:buNone/>
              <a:defRPr sz="949" b="1"/>
            </a:lvl3pPr>
            <a:lvl4pPr marL="723245" indent="0">
              <a:buNone/>
              <a:defRPr sz="844" b="1"/>
            </a:lvl4pPr>
            <a:lvl5pPr marL="964326" indent="0">
              <a:buNone/>
              <a:defRPr sz="844" b="1"/>
            </a:lvl5pPr>
            <a:lvl6pPr marL="1205408" indent="0">
              <a:buNone/>
              <a:defRPr sz="844" b="1"/>
            </a:lvl6pPr>
            <a:lvl7pPr marL="1446489" indent="0">
              <a:buNone/>
              <a:defRPr sz="844" b="1"/>
            </a:lvl7pPr>
            <a:lvl8pPr marL="1687571" indent="0">
              <a:buNone/>
              <a:defRPr sz="844" b="1"/>
            </a:lvl8pPr>
            <a:lvl9pPr marL="1928652" indent="0">
              <a:buNone/>
              <a:defRPr sz="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1630784"/>
            <a:ext cx="4041799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4649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9699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5663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05105"/>
            <a:ext cx="3008189" cy="871481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0"/>
          </a:xfrm>
        </p:spPr>
        <p:txBody>
          <a:bodyPr/>
          <a:lstStyle>
            <a:lvl1pPr>
              <a:defRPr sz="1687"/>
            </a:lvl1pPr>
            <a:lvl2pPr>
              <a:defRPr sz="1476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076586"/>
            <a:ext cx="3008189" cy="3517739"/>
          </a:xfrm>
        </p:spPr>
        <p:txBody>
          <a:bodyPr/>
          <a:lstStyle>
            <a:lvl1pPr marL="0" indent="0">
              <a:buNone/>
              <a:defRPr sz="738"/>
            </a:lvl1pPr>
            <a:lvl2pPr marL="241082" indent="0">
              <a:buNone/>
              <a:defRPr sz="633"/>
            </a:lvl2pPr>
            <a:lvl3pPr marL="482163" indent="0">
              <a:buNone/>
              <a:defRPr sz="527"/>
            </a:lvl3pPr>
            <a:lvl4pPr marL="723245" indent="0">
              <a:buNone/>
              <a:defRPr sz="475"/>
            </a:lvl4pPr>
            <a:lvl5pPr marL="964326" indent="0">
              <a:buNone/>
              <a:defRPr sz="475"/>
            </a:lvl5pPr>
            <a:lvl6pPr marL="1205408" indent="0">
              <a:buNone/>
              <a:defRPr sz="475"/>
            </a:lvl6pPr>
            <a:lvl7pPr marL="1446489" indent="0">
              <a:buNone/>
              <a:defRPr sz="475"/>
            </a:lvl7pPr>
            <a:lvl8pPr marL="1687571" indent="0">
              <a:buNone/>
              <a:defRPr sz="475"/>
            </a:lvl8pPr>
            <a:lvl9pPr marL="1928652" indent="0">
              <a:buNone/>
              <a:defRPr sz="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0871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3600618"/>
            <a:ext cx="5486177" cy="425276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459600"/>
            <a:ext cx="5486177" cy="3085765"/>
          </a:xfrm>
        </p:spPr>
        <p:txBody>
          <a:bodyPr/>
          <a:lstStyle>
            <a:lvl1pPr marL="0" indent="0">
              <a:buNone/>
              <a:defRPr sz="1687"/>
            </a:lvl1pPr>
            <a:lvl2pPr marL="241082" indent="0">
              <a:buNone/>
              <a:defRPr sz="1476"/>
            </a:lvl2pPr>
            <a:lvl3pPr marL="482163" indent="0">
              <a:buNone/>
              <a:defRPr sz="1266"/>
            </a:lvl3pPr>
            <a:lvl4pPr marL="723245" indent="0">
              <a:buNone/>
              <a:defRPr sz="1055"/>
            </a:lvl4pPr>
            <a:lvl5pPr marL="964326" indent="0">
              <a:buNone/>
              <a:defRPr sz="1055"/>
            </a:lvl5pPr>
            <a:lvl6pPr marL="1205408" indent="0">
              <a:buNone/>
              <a:defRPr sz="1055"/>
            </a:lvl6pPr>
            <a:lvl7pPr marL="1446489" indent="0">
              <a:buNone/>
              <a:defRPr sz="1055"/>
            </a:lvl7pPr>
            <a:lvl8pPr marL="1687571" indent="0">
              <a:buNone/>
              <a:defRPr sz="1055"/>
            </a:lvl8pPr>
            <a:lvl9pPr marL="1928652" indent="0">
              <a:buNone/>
              <a:defRPr sz="1055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4025894"/>
            <a:ext cx="5486177" cy="603591"/>
          </a:xfrm>
        </p:spPr>
        <p:txBody>
          <a:bodyPr/>
          <a:lstStyle>
            <a:lvl1pPr marL="0" indent="0">
              <a:buNone/>
              <a:defRPr sz="738"/>
            </a:lvl1pPr>
            <a:lvl2pPr marL="241082" indent="0">
              <a:buNone/>
              <a:defRPr sz="633"/>
            </a:lvl2pPr>
            <a:lvl3pPr marL="482163" indent="0">
              <a:buNone/>
              <a:defRPr sz="527"/>
            </a:lvl3pPr>
            <a:lvl4pPr marL="723245" indent="0">
              <a:buNone/>
              <a:defRPr sz="475"/>
            </a:lvl4pPr>
            <a:lvl5pPr marL="964326" indent="0">
              <a:buNone/>
              <a:defRPr sz="475"/>
            </a:lvl5pPr>
            <a:lvl6pPr marL="1205408" indent="0">
              <a:buNone/>
              <a:defRPr sz="475"/>
            </a:lvl6pPr>
            <a:lvl7pPr marL="1446489" indent="0">
              <a:buNone/>
              <a:defRPr sz="475"/>
            </a:lvl7pPr>
            <a:lvl8pPr marL="1687571" indent="0">
              <a:buNone/>
              <a:defRPr sz="475"/>
            </a:lvl8pPr>
            <a:lvl9pPr marL="1928652" indent="0">
              <a:buNone/>
              <a:defRPr sz="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8007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60131E6F-9844-8549-8519-5079E6856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33350"/>
            <a:ext cx="73580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title style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DBC30E50-32DD-BB44-A1A8-E793413F9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460500"/>
            <a:ext cx="73580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text styles</a:t>
            </a:r>
          </a:p>
          <a:p>
            <a:pPr lvl="1"/>
            <a:r>
              <a:rPr lang="en-US" altLang="en-US">
                <a:sym typeface="Gill Sans" panose="020B0502020104020203" pitchFamily="34" charset="-79"/>
              </a:rPr>
              <a:t>Second level</a:t>
            </a:r>
          </a:p>
          <a:p>
            <a:pPr lvl="2"/>
            <a:r>
              <a:rPr lang="en-US" altLang="en-US">
                <a:sym typeface="Gill Sans" panose="020B0502020104020203" pitchFamily="34" charset="-79"/>
              </a:rPr>
              <a:t>Third level</a:t>
            </a:r>
          </a:p>
          <a:p>
            <a:pPr lvl="3"/>
            <a:r>
              <a:rPr lang="en-US" altLang="en-US">
                <a:sym typeface="Gill Sans" panose="020B0502020104020203" pitchFamily="34" charset="-79"/>
              </a:rPr>
              <a:t>Fourth level</a:t>
            </a:r>
          </a:p>
          <a:p>
            <a:pPr lvl="4"/>
            <a:r>
              <a:rPr lang="en-US" altLang="en-US">
                <a:sym typeface="Gill Sans" panose="020B0502020104020203" pitchFamily="34" charset="-79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40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panose="020B0502020104020203" pitchFamily="34" charset="-79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5pPr>
      <a:lvl6pPr marL="241082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482163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723245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964326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41325" indent="-300038" algn="l" rtl="0" eaLnBrk="0" fontAlgn="base" hangingPunct="0">
        <a:spcBef>
          <a:spcPts val="1263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1pPr>
      <a:lvl2pPr marL="676275" indent="-300038" algn="l" rtl="0" eaLnBrk="0" fontAlgn="base" hangingPunct="0">
        <a:spcBef>
          <a:spcPts val="1263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2pPr>
      <a:lvl3pPr marL="909638" indent="-300038" algn="l" rtl="0" eaLnBrk="0" fontAlgn="base" hangingPunct="0">
        <a:spcBef>
          <a:spcPts val="1263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3pPr>
      <a:lvl4pPr marL="1144588" indent="-300038" algn="l" rtl="0" eaLnBrk="0" fontAlgn="base" hangingPunct="0">
        <a:spcBef>
          <a:spcPts val="1263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4pPr>
      <a:lvl5pPr marL="1377950" indent="-300038" algn="l" rtl="0" eaLnBrk="0" fontAlgn="base" hangingPunct="0">
        <a:spcBef>
          <a:spcPts val="1263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5pPr>
      <a:lvl6pPr marL="1620604" indent="-301352" algn="l" rtl="0" fontAlgn="base">
        <a:spcBef>
          <a:spcPts val="1266"/>
        </a:spcBef>
        <a:spcAft>
          <a:spcPct val="0"/>
        </a:spcAft>
        <a:buSzPct val="171000"/>
        <a:buFont typeface="Gill Sans" charset="0"/>
        <a:buChar char="•"/>
        <a:defRPr sz="221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861685" indent="-301352" algn="l" rtl="0" fontAlgn="base">
        <a:spcBef>
          <a:spcPts val="1266"/>
        </a:spcBef>
        <a:spcAft>
          <a:spcPct val="0"/>
        </a:spcAft>
        <a:buSzPct val="171000"/>
        <a:buFont typeface="Gill Sans" charset="0"/>
        <a:buChar char="•"/>
        <a:defRPr sz="221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102767" indent="-301352" algn="l" rtl="0" fontAlgn="base">
        <a:spcBef>
          <a:spcPts val="1266"/>
        </a:spcBef>
        <a:spcAft>
          <a:spcPct val="0"/>
        </a:spcAft>
        <a:buSzPct val="171000"/>
        <a:buFont typeface="Gill Sans" charset="0"/>
        <a:buChar char="•"/>
        <a:defRPr sz="221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343849" indent="-301352" algn="l" rtl="0" fontAlgn="base">
        <a:spcBef>
          <a:spcPts val="1266"/>
        </a:spcBef>
        <a:spcAft>
          <a:spcPct val="0"/>
        </a:spcAft>
        <a:buSzPct val="171000"/>
        <a:buFont typeface="Gill Sans" charset="0"/>
        <a:buChar char="•"/>
        <a:defRPr sz="221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82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63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45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326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408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489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571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652" algn="l" defTabSz="241082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drew@goinnovo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C05380BD-D9E7-B94F-80D7-83BC174EC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8D894562-8B50-1047-A58D-AD0C3C30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91582DFF-44F4-624C-9AA3-62B82ACEA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D710654-8DB9-7343-9061-618CC617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09D045B4-8ACA-3643-B360-EF63C1FF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">
            <a:extLst>
              <a:ext uri="{FF2B5EF4-FFF2-40B4-BE49-F238E27FC236}">
                <a16:creationId xmlns:a16="http://schemas.microsoft.com/office/drawing/2014/main" id="{25C67AF9-C952-2F42-9AB8-BCA69B4BE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71839"/>
            <a:ext cx="9144000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2215" dirty="0">
                <a:solidFill>
                  <a:srgbClr val="000000"/>
                </a:solidFill>
                <a:latin typeface="Gill Sans Light" panose="020B0302020104020203" pitchFamily="34" charset="-79"/>
                <a:sym typeface="Gill Sans Light" panose="020B0302020104020203" pitchFamily="34" charset="-79"/>
              </a:rPr>
              <a:t>Tuesday, May 3, 2022</a:t>
            </a:r>
          </a:p>
        </p:txBody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50BF6D53-3794-7546-A0FB-46E4177BE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6917"/>
            <a:ext cx="9144000" cy="96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>
              <a:buSzPct val="125000"/>
            </a:pPr>
            <a:r>
              <a:rPr lang="en-US" altLang="en-US" sz="2847" b="1" dirty="0">
                <a:ea typeface="ＭＳ Ｐゴシック" panose="020B0600070205080204" pitchFamily="34" charset="-128"/>
                <a:cs typeface="Gill Sans" panose="020B0502020104020203" pitchFamily="34" charset="-79"/>
                <a:sym typeface="Gill Sans Light" panose="020B0302020104020203" pitchFamily="34" charset="-79"/>
              </a:rPr>
              <a:t>Portal / Route 3.2.0</a:t>
            </a:r>
          </a:p>
          <a:p>
            <a:pPr eaLnBrk="1" hangingPunct="1">
              <a:buSzPct val="125000"/>
            </a:pPr>
            <a:r>
              <a:rPr lang="en-US" altLang="en-US" sz="2847" b="1" dirty="0">
                <a:ea typeface="ＭＳ Ｐゴシック" panose="020B0600070205080204" pitchFamily="34" charset="-128"/>
                <a:cs typeface="Gill Sans" panose="020B0502020104020203" pitchFamily="34" charset="-79"/>
                <a:sym typeface="Gill Sans Light" panose="020B0302020104020203" pitchFamily="34" charset="-79"/>
              </a:rPr>
              <a:t>New Enhancements Webinar</a:t>
            </a:r>
          </a:p>
        </p:txBody>
      </p:sp>
      <p:pic>
        <p:nvPicPr>
          <p:cNvPr id="16392" name="Picture 1">
            <a:extLst>
              <a:ext uri="{FF2B5EF4-FFF2-40B4-BE49-F238E27FC236}">
                <a16:creationId xmlns:a16="http://schemas.microsoft.com/office/drawing/2014/main" id="{06AFE7F9-36F4-2342-9848-A08C3AAC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">
            <a:extLst>
              <a:ext uri="{FF2B5EF4-FFF2-40B4-BE49-F238E27FC236}">
                <a16:creationId xmlns:a16="http://schemas.microsoft.com/office/drawing/2014/main" id="{B68425CA-5E24-E64C-A8EF-1DE0DBC99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847686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">
            <a:extLst>
              <a:ext uri="{FF2B5EF4-FFF2-40B4-BE49-F238E27FC236}">
                <a16:creationId xmlns:a16="http://schemas.microsoft.com/office/drawing/2014/main" id="{9E8E6F26-1CF6-B44E-85C8-49EEFA1D677A}"/>
              </a:ext>
            </a:extLst>
          </p:cNvPr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en-US" sz="2215">
              <a:solidFill>
                <a:srgbClr val="000000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E8AB566-94BD-714B-A527-0AD0812A2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574" y="592385"/>
            <a:ext cx="2812852" cy="18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55849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Compare Screen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5F4385E-08B7-2971-46E3-2AB384A669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621" y="1574804"/>
            <a:ext cx="5828824" cy="3228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F1F4E0-B02B-9F42-C89A-6E358874587B}"/>
              </a:ext>
            </a:extLst>
          </p:cNvPr>
          <p:cNvSpPr/>
          <p:nvPr/>
        </p:nvSpPr>
        <p:spPr bwMode="auto">
          <a:xfrm>
            <a:off x="6125735" y="3139217"/>
            <a:ext cx="708529" cy="7407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A1539D-3AD8-F7B5-C421-5A6E9BF8D06F}"/>
              </a:ext>
            </a:extLst>
          </p:cNvPr>
          <p:cNvSpPr/>
          <p:nvPr/>
        </p:nvSpPr>
        <p:spPr>
          <a:xfrm>
            <a:off x="873045" y="1125141"/>
            <a:ext cx="7301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charset="0"/>
              <a:buChar char="•"/>
              <a:defRPr/>
            </a:pPr>
            <a:r>
              <a:rPr lang="en-US" sz="2000" dirty="0">
                <a:latin typeface="Gill Sans Light"/>
                <a:cs typeface="Gill Sans Light"/>
              </a:rPr>
              <a:t>Added right-click feature to Compare map</a:t>
            </a:r>
          </a:p>
        </p:txBody>
      </p:sp>
    </p:spTree>
    <p:extLst>
      <p:ext uri="{BB962C8B-B14F-4D97-AF65-F5344CB8AC3E}">
        <p14:creationId xmlns:p14="http://schemas.microsoft.com/office/powerpoint/2010/main" val="1832988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Full Screen Mode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EB74AE9-140D-6F44-1377-67A6BC7479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23" y="1599722"/>
            <a:ext cx="2621802" cy="3254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3BD37E-9BD5-80A0-2631-C000E4363DF1}"/>
              </a:ext>
            </a:extLst>
          </p:cNvPr>
          <p:cNvSpPr txBox="1"/>
          <p:nvPr/>
        </p:nvSpPr>
        <p:spPr>
          <a:xfrm>
            <a:off x="4643905" y="1843215"/>
            <a:ext cx="1804403" cy="481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Click on stop number to display Stop Detail page</a:t>
            </a:r>
          </a:p>
        </p:txBody>
      </p:sp>
      <p:pic>
        <p:nvPicPr>
          <p:cNvPr id="5" name="Picture 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ACC2B260-6039-625A-F8B1-40514600FC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906" y="2583952"/>
            <a:ext cx="1804403" cy="2270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08C261-2891-9C82-2366-C924FC7211C6}"/>
              </a:ext>
            </a:extLst>
          </p:cNvPr>
          <p:cNvSpPr/>
          <p:nvPr/>
        </p:nvSpPr>
        <p:spPr>
          <a:xfrm>
            <a:off x="873044" y="1125141"/>
            <a:ext cx="7797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charset="0"/>
              <a:buChar char="•"/>
              <a:defRPr/>
            </a:pPr>
            <a:r>
              <a:rPr lang="en-US" sz="2000" dirty="0">
                <a:latin typeface="Gill Sans Light"/>
                <a:cs typeface="Gill Sans Light"/>
              </a:rPr>
              <a:t>Added right-click feature to map and the ability to view Stop Detail page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39EBB53-5824-1852-D293-4B0EAF0B6191}"/>
              </a:ext>
            </a:extLst>
          </p:cNvPr>
          <p:cNvSpPr/>
          <p:nvPr/>
        </p:nvSpPr>
        <p:spPr bwMode="auto">
          <a:xfrm>
            <a:off x="2922405" y="2643107"/>
            <a:ext cx="1649596" cy="17304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75EB8E-A75B-1ABB-0B83-E0971EEF4063}"/>
              </a:ext>
            </a:extLst>
          </p:cNvPr>
          <p:cNvSpPr/>
          <p:nvPr/>
        </p:nvSpPr>
        <p:spPr bwMode="auto">
          <a:xfrm>
            <a:off x="2182613" y="2583952"/>
            <a:ext cx="601942" cy="3844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4707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Enhanced Drag and Drop</a:t>
            </a:r>
          </a:p>
        </p:txBody>
      </p:sp>
      <p:pic>
        <p:nvPicPr>
          <p:cNvPr id="5" name="Picture 4" descr="Graphical user interface, text, application, chat or text message, email&#10;&#10;Description automatically generated">
            <a:extLst>
              <a:ext uri="{FF2B5EF4-FFF2-40B4-BE49-F238E27FC236}">
                <a16:creationId xmlns:a16="http://schemas.microsoft.com/office/drawing/2014/main" id="{6B5FEE8D-6EF1-CE84-F999-46DF83BF34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062" y="1360411"/>
            <a:ext cx="2093375" cy="2391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Graphical user interface, text, application, chat or text message, email&#10;&#10;Description automatically generated">
            <a:extLst>
              <a:ext uri="{FF2B5EF4-FFF2-40B4-BE49-F238E27FC236}">
                <a16:creationId xmlns:a16="http://schemas.microsoft.com/office/drawing/2014/main" id="{BE81DBD4-9934-6CD3-2C32-2A6FF255A0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680" y="1356522"/>
            <a:ext cx="1869935" cy="2552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2151F70-FC84-DFC0-D66F-4DA740DBDF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059" y="1370970"/>
            <a:ext cx="1924067" cy="2613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D6FCBC-80A7-E7F7-00AE-6A39C214261B}"/>
              </a:ext>
            </a:extLst>
          </p:cNvPr>
          <p:cNvSpPr txBox="1"/>
          <p:nvPr/>
        </p:nvSpPr>
        <p:spPr>
          <a:xfrm>
            <a:off x="1437679" y="4070438"/>
            <a:ext cx="1869935" cy="287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Select multiple stops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24DF-430F-6E80-78AA-712C150BE42B}"/>
              </a:ext>
            </a:extLst>
          </p:cNvPr>
          <p:cNvSpPr txBox="1"/>
          <p:nvPr/>
        </p:nvSpPr>
        <p:spPr>
          <a:xfrm>
            <a:off x="3563062" y="3908769"/>
            <a:ext cx="2093375" cy="6767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Drag the first selected stop to desired position (all other stops will be collapsed)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A2B97A-107D-8FC9-30AF-1E6764A25555}"/>
              </a:ext>
            </a:extLst>
          </p:cNvPr>
          <p:cNvSpPr txBox="1"/>
          <p:nvPr/>
        </p:nvSpPr>
        <p:spPr>
          <a:xfrm>
            <a:off x="5901083" y="4064586"/>
            <a:ext cx="1924067" cy="481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All selected stops will be moved to the new position</a:t>
            </a:r>
          </a:p>
        </p:txBody>
      </p:sp>
    </p:spTree>
    <p:extLst>
      <p:ext uri="{BB962C8B-B14F-4D97-AF65-F5344CB8AC3E}">
        <p14:creationId xmlns:p14="http://schemas.microsoft.com/office/powerpoint/2010/main" val="66884503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Enhanced Drag and Drop</a:t>
            </a: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DBEEDA8-443F-4BAF-70F5-1B3AEF58F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64" y="1024682"/>
            <a:ext cx="3286638" cy="3928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903578-EEFF-5006-460D-5532B23D6C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577" y="1024682"/>
            <a:ext cx="2375759" cy="3214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DB4CF1-6268-5442-84F0-0C876B18BC0F}"/>
              </a:ext>
            </a:extLst>
          </p:cNvPr>
          <p:cNvSpPr txBox="1"/>
          <p:nvPr/>
        </p:nvSpPr>
        <p:spPr>
          <a:xfrm>
            <a:off x="1619577" y="4275999"/>
            <a:ext cx="2375759" cy="57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As you drag-and-drop the stop, you will now see a preview of the route with the stop in the new position</a:t>
            </a:r>
          </a:p>
        </p:txBody>
      </p:sp>
    </p:spTree>
    <p:extLst>
      <p:ext uri="{BB962C8B-B14F-4D97-AF65-F5344CB8AC3E}">
        <p14:creationId xmlns:p14="http://schemas.microsoft.com/office/powerpoint/2010/main" val="9013863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Requested Times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6C2B311-9A89-D075-83B1-02B07AE790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697" y="1907104"/>
            <a:ext cx="2451199" cy="1066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F3BEC5-39BB-27B1-9F03-DD0B477793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41" y="1662276"/>
            <a:ext cx="1981074" cy="3094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7AC9E443-444A-315F-FCD7-06FA54A43187}"/>
              </a:ext>
            </a:extLst>
          </p:cNvPr>
          <p:cNvSpPr/>
          <p:nvPr/>
        </p:nvSpPr>
        <p:spPr bwMode="auto">
          <a:xfrm>
            <a:off x="4358560" y="2784804"/>
            <a:ext cx="1372225" cy="188683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FF32D8-B3F9-94C7-2E6A-E948FB3BFDC1}"/>
              </a:ext>
            </a:extLst>
          </p:cNvPr>
          <p:cNvSpPr/>
          <p:nvPr/>
        </p:nvSpPr>
        <p:spPr bwMode="auto">
          <a:xfrm>
            <a:off x="5813547" y="2019541"/>
            <a:ext cx="952968" cy="22904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1EBEB8-C07D-C269-198D-B3AE9F1060C8}"/>
              </a:ext>
            </a:extLst>
          </p:cNvPr>
          <p:cNvSpPr/>
          <p:nvPr/>
        </p:nvSpPr>
        <p:spPr bwMode="auto">
          <a:xfrm>
            <a:off x="3953214" y="2757952"/>
            <a:ext cx="200918" cy="2627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CC083-D3A7-0E42-F8D3-A464147AEDBE}"/>
              </a:ext>
            </a:extLst>
          </p:cNvPr>
          <p:cNvSpPr/>
          <p:nvPr/>
        </p:nvSpPr>
        <p:spPr>
          <a:xfrm>
            <a:off x="873045" y="1125141"/>
            <a:ext cx="7301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Enter requested times or windows for multiple stops at once on the Route Detail page</a:t>
            </a:r>
          </a:p>
        </p:txBody>
      </p:sp>
    </p:spTree>
    <p:extLst>
      <p:ext uri="{BB962C8B-B14F-4D97-AF65-F5344CB8AC3E}">
        <p14:creationId xmlns:p14="http://schemas.microsoft.com/office/powerpoint/2010/main" val="4740664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Re-order Stops</a:t>
            </a:r>
          </a:p>
        </p:txBody>
      </p:sp>
      <p:pic>
        <p:nvPicPr>
          <p:cNvPr id="3" name="Picture 2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11DE326-3936-B6ED-34C7-1931A6E44E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388" y="1024682"/>
            <a:ext cx="5802980" cy="3539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32779F-F57D-4975-0C4A-3AC22326BD85}"/>
              </a:ext>
            </a:extLst>
          </p:cNvPr>
          <p:cNvSpPr/>
          <p:nvPr/>
        </p:nvSpPr>
        <p:spPr bwMode="auto">
          <a:xfrm>
            <a:off x="4403604" y="2752576"/>
            <a:ext cx="194491" cy="194295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r>
              <a:rPr lang="en-US" sz="633" b="1" dirty="0">
                <a:solidFill>
                  <a:schemeClr val="bg1"/>
                </a:solidFill>
              </a:rPr>
              <a:t>2</a:t>
            </a:r>
            <a:endParaRPr lang="en-US" sz="633" b="1" dirty="0">
              <a:solidFill>
                <a:schemeClr val="bg1"/>
              </a:solidFill>
              <a:sym typeface="Gill Sans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082341-1A6E-CCA2-F520-AD14013148FE}"/>
              </a:ext>
            </a:extLst>
          </p:cNvPr>
          <p:cNvSpPr/>
          <p:nvPr/>
        </p:nvSpPr>
        <p:spPr bwMode="auto">
          <a:xfrm>
            <a:off x="5227637" y="1788170"/>
            <a:ext cx="194491" cy="194295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r>
              <a:rPr lang="en-US" sz="633" b="1" dirty="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559A96-3FFA-49FF-D214-49404CBCE5AD}"/>
              </a:ext>
            </a:extLst>
          </p:cNvPr>
          <p:cNvSpPr/>
          <p:nvPr/>
        </p:nvSpPr>
        <p:spPr bwMode="auto">
          <a:xfrm>
            <a:off x="5669657" y="2310557"/>
            <a:ext cx="194491" cy="194295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r>
              <a:rPr lang="en-US" sz="633" b="1" dirty="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756FD4-98B5-F967-CB88-1614CB9CC251}"/>
              </a:ext>
            </a:extLst>
          </p:cNvPr>
          <p:cNvSpPr/>
          <p:nvPr/>
        </p:nvSpPr>
        <p:spPr bwMode="auto">
          <a:xfrm>
            <a:off x="3321595" y="3395514"/>
            <a:ext cx="155593" cy="1165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45452E-A38D-C600-8E5E-07C505F8A351}"/>
              </a:ext>
            </a:extLst>
          </p:cNvPr>
          <p:cNvSpPr/>
          <p:nvPr/>
        </p:nvSpPr>
        <p:spPr bwMode="auto">
          <a:xfrm>
            <a:off x="3321595" y="3798806"/>
            <a:ext cx="155593" cy="1165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C4CD19-C8BB-96E4-33F8-74BB63D59A75}"/>
              </a:ext>
            </a:extLst>
          </p:cNvPr>
          <p:cNvSpPr/>
          <p:nvPr/>
        </p:nvSpPr>
        <p:spPr bwMode="auto">
          <a:xfrm>
            <a:off x="3321595" y="4202098"/>
            <a:ext cx="155593" cy="1165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ADC804-FC7E-FD51-9DB1-241F62C4517B}"/>
              </a:ext>
            </a:extLst>
          </p:cNvPr>
          <p:cNvSpPr txBox="1"/>
          <p:nvPr/>
        </p:nvSpPr>
        <p:spPr>
          <a:xfrm>
            <a:off x="1554388" y="4609845"/>
            <a:ext cx="5802980" cy="222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44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Select the stops in the order you want them to be delivered, from the panel or the map, and click the re-order icon</a:t>
            </a: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C4442279-3C07-606C-2C13-779EA96042E9}"/>
              </a:ext>
            </a:extLst>
          </p:cNvPr>
          <p:cNvSpPr/>
          <p:nvPr/>
        </p:nvSpPr>
        <p:spPr bwMode="auto">
          <a:xfrm rot="10800000">
            <a:off x="3457167" y="4269074"/>
            <a:ext cx="1047166" cy="22245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995AC4-F123-6DE8-81D2-5D08853CACB4}"/>
              </a:ext>
            </a:extLst>
          </p:cNvPr>
          <p:cNvSpPr/>
          <p:nvPr/>
        </p:nvSpPr>
        <p:spPr bwMode="auto">
          <a:xfrm>
            <a:off x="6513513" y="1346150"/>
            <a:ext cx="160734" cy="12055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0423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Lock Stops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93C7389-D9E3-D81F-A75D-CAAE8BB4B2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712" y="1171773"/>
            <a:ext cx="2592614" cy="1205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9199D2F-1471-6A97-41D4-1A42063076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673" y="1151682"/>
            <a:ext cx="1487414" cy="1543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ED1F883-9754-BF86-D047-31BF5BE926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366" y="1151682"/>
            <a:ext cx="2012537" cy="3656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AF3077-F6DE-06D1-032F-74EF3BF9B796}"/>
              </a:ext>
            </a:extLst>
          </p:cNvPr>
          <p:cNvSpPr/>
          <p:nvPr/>
        </p:nvSpPr>
        <p:spPr bwMode="auto">
          <a:xfrm>
            <a:off x="2809087" y="2176363"/>
            <a:ext cx="200918" cy="2009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004116B-D6E6-119F-236B-A615C1EFE103}"/>
              </a:ext>
            </a:extLst>
          </p:cNvPr>
          <p:cNvSpPr/>
          <p:nvPr/>
        </p:nvSpPr>
        <p:spPr bwMode="auto">
          <a:xfrm rot="16200000">
            <a:off x="2717915" y="2528728"/>
            <a:ext cx="383262" cy="16073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233D752C-1DB4-8AA7-44C3-D1F16FD7226A}"/>
              </a:ext>
            </a:extLst>
          </p:cNvPr>
          <p:cNvSpPr/>
          <p:nvPr/>
        </p:nvSpPr>
        <p:spPr bwMode="auto">
          <a:xfrm>
            <a:off x="3063577" y="2015629"/>
            <a:ext cx="1151935" cy="16073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998A09-33F0-B034-A614-FF8712C7FECA}"/>
              </a:ext>
            </a:extLst>
          </p:cNvPr>
          <p:cNvSpPr/>
          <p:nvPr/>
        </p:nvSpPr>
        <p:spPr bwMode="auto">
          <a:xfrm>
            <a:off x="5449093" y="2015629"/>
            <a:ext cx="2061474" cy="13662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D4548A-0457-54F6-2B4C-B24C1B2AA500}"/>
              </a:ext>
            </a:extLst>
          </p:cNvPr>
          <p:cNvSpPr txBox="1"/>
          <p:nvPr/>
        </p:nvSpPr>
        <p:spPr>
          <a:xfrm>
            <a:off x="1143000" y="2951043"/>
            <a:ext cx="3916368" cy="481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You can lock stops at the beginning of the route, and they will not be moved or optimized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639877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Display Stop Number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93CA93-35DE-260E-D0F4-E8EFD457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97" y="3068169"/>
            <a:ext cx="4363593" cy="1895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C62A9A-D5CD-4057-B924-27B561F68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8" y="1079082"/>
            <a:ext cx="4363593" cy="1875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F017DE-0796-C40C-2A66-13BD22244E19}"/>
              </a:ext>
            </a:extLst>
          </p:cNvPr>
          <p:cNvSpPr txBox="1"/>
          <p:nvPr/>
        </p:nvSpPr>
        <p:spPr>
          <a:xfrm>
            <a:off x="6126460" y="1082970"/>
            <a:ext cx="2077740" cy="14559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Currently when you select a stop, we do not show the stop number.</a:t>
            </a:r>
          </a:p>
          <a:p>
            <a:pPr algn="l"/>
            <a:endParaRPr lang="en-US" sz="1266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 will now show the stop number when the stop is selected.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A025EB-3252-9A72-6199-C49FBA340900}"/>
              </a:ext>
            </a:extLst>
          </p:cNvPr>
          <p:cNvSpPr/>
          <p:nvPr/>
        </p:nvSpPr>
        <p:spPr bwMode="auto">
          <a:xfrm>
            <a:off x="1625897" y="1024682"/>
            <a:ext cx="361653" cy="19631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BD412B-557C-22E4-06DD-44E7AA3686A8}"/>
              </a:ext>
            </a:extLst>
          </p:cNvPr>
          <p:cNvSpPr/>
          <p:nvPr/>
        </p:nvSpPr>
        <p:spPr bwMode="auto">
          <a:xfrm>
            <a:off x="1625897" y="3034272"/>
            <a:ext cx="361653" cy="19631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419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Summary and Overlay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46827-994F-D72A-2F24-7B16EB231330}"/>
              </a:ext>
            </a:extLst>
          </p:cNvPr>
          <p:cNvSpPr/>
          <p:nvPr/>
        </p:nvSpPr>
        <p:spPr>
          <a:xfrm>
            <a:off x="873045" y="1125141"/>
            <a:ext cx="7301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routes took longer and why?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drivers are consistently late or on-time?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Why are we driving so many more miles than expected?</a:t>
            </a:r>
          </a:p>
        </p:txBody>
      </p:sp>
    </p:spTree>
    <p:extLst>
      <p:ext uri="{BB962C8B-B14F-4D97-AF65-F5344CB8AC3E}">
        <p14:creationId xmlns:p14="http://schemas.microsoft.com/office/powerpoint/2010/main" val="12943882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Routes Table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27869C-ED47-E723-B399-75A9AEFDE737}"/>
              </a:ext>
            </a:extLst>
          </p:cNvPr>
          <p:cNvSpPr/>
          <p:nvPr/>
        </p:nvSpPr>
        <p:spPr>
          <a:xfrm>
            <a:off x="873045" y="1125141"/>
            <a:ext cx="7301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Start Time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Manifest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Driver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# Stops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# Late Stops (actual &gt; requested)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Expected Distance / Total Distance / Distance Diff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Expected Time / Total Time / Time Diff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Filter routes by more miles than expected, more time than expected, and late stops</a:t>
            </a:r>
          </a:p>
        </p:txBody>
      </p:sp>
    </p:spTree>
    <p:extLst>
      <p:ext uri="{BB962C8B-B14F-4D97-AF65-F5344CB8AC3E}">
        <p14:creationId xmlns:p14="http://schemas.microsoft.com/office/powerpoint/2010/main" val="244519088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What’s New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0E8BE9C-88E5-DC47-BD93-D006E3D2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848" y="575965"/>
            <a:ext cx="897434" cy="89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6FD5613-1D16-D1E8-97B7-22664998DD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940" y="1148228"/>
            <a:ext cx="5614119" cy="3646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762A9-6A6C-0647-AC83-1EE97C8CE197}"/>
              </a:ext>
            </a:extLst>
          </p:cNvPr>
          <p:cNvSpPr/>
          <p:nvPr/>
        </p:nvSpPr>
        <p:spPr bwMode="auto">
          <a:xfrm>
            <a:off x="1841599" y="1544250"/>
            <a:ext cx="2500927" cy="281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760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Routes Table</a:t>
            </a:r>
          </a:p>
        </p:txBody>
      </p:sp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DEF99B62-6116-3688-63AB-285ACA8033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27" y="1673241"/>
            <a:ext cx="7565581" cy="2865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478B55-6C28-2075-998A-20A84CC17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7" y="567464"/>
            <a:ext cx="859155" cy="995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B7EB3951-9FB3-32CC-E11C-DC9A1A90B763}"/>
              </a:ext>
            </a:extLst>
          </p:cNvPr>
          <p:cNvSpPr/>
          <p:nvPr/>
        </p:nvSpPr>
        <p:spPr bwMode="auto">
          <a:xfrm rot="16200000">
            <a:off x="1368006" y="1602594"/>
            <a:ext cx="638262" cy="22245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9786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Daily Routes Table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2A4102-508B-C30F-AAF6-7FE4A658D4BC}"/>
              </a:ext>
            </a:extLst>
          </p:cNvPr>
          <p:cNvSpPr/>
          <p:nvPr/>
        </p:nvSpPr>
        <p:spPr>
          <a:xfrm>
            <a:off x="873045" y="1125141"/>
            <a:ext cx="7301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Date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# Stops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# Tickets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Time Commitments (requested time set)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# Late Stops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Bad Addresses (red and yellow markers)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Pickups (vendor PO’s)</a:t>
            </a:r>
          </a:p>
        </p:txBody>
      </p:sp>
    </p:spTree>
    <p:extLst>
      <p:ext uri="{BB962C8B-B14F-4D97-AF65-F5344CB8AC3E}">
        <p14:creationId xmlns:p14="http://schemas.microsoft.com/office/powerpoint/2010/main" val="10640601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Daily Routes Table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56302C2-A906-0F4D-98AF-C9D4432FAE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32" y="1241186"/>
            <a:ext cx="7868535" cy="2241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153535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Overlay Feature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873-0CBC-0BB5-AFA7-7FC132C9DD6D}"/>
              </a:ext>
            </a:extLst>
          </p:cNvPr>
          <p:cNvSpPr/>
          <p:nvPr/>
        </p:nvSpPr>
        <p:spPr>
          <a:xfrm>
            <a:off x="873045" y="1125141"/>
            <a:ext cx="7301416" cy="307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suggested vs. route taken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Estimated time vs. Actual time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Estimated mileage vs. Actual mileage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Actual stop time taken (+/-) compared to padding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Order of stops delivered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Overlay will display in both the Route Detail and Manifest Detail screens once the manifest and take-me-home has been completed on the device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1371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54999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Overlay Feature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E473C98-07B8-FD89-E0BA-617041469A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249" y="1125141"/>
            <a:ext cx="5805502" cy="3536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43BDD2-2499-DDE3-2D90-FB36DA898862}"/>
              </a:ext>
            </a:extLst>
          </p:cNvPr>
          <p:cNvSpPr txBox="1"/>
          <p:nvPr/>
        </p:nvSpPr>
        <p:spPr>
          <a:xfrm>
            <a:off x="3561789" y="4751095"/>
            <a:ext cx="3950359" cy="222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44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View route suggested vs. route driven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09DFEF-DFD8-CD55-DA8C-5C7E125DAD80}"/>
              </a:ext>
            </a:extLst>
          </p:cNvPr>
          <p:cNvSpPr/>
          <p:nvPr/>
        </p:nvSpPr>
        <p:spPr bwMode="auto">
          <a:xfrm>
            <a:off x="4769569" y="1001474"/>
            <a:ext cx="2812852" cy="5223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479706-C084-AC50-BC0A-493D355E2C2F}"/>
              </a:ext>
            </a:extLst>
          </p:cNvPr>
          <p:cNvSpPr/>
          <p:nvPr/>
        </p:nvSpPr>
        <p:spPr bwMode="auto">
          <a:xfrm>
            <a:off x="3105333" y="1917895"/>
            <a:ext cx="562570" cy="27434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268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Overlay Feature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5257CB5-2FCB-6880-80E6-0948936D70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262" y="1024682"/>
            <a:ext cx="5707476" cy="3532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E1414B-E49E-ACDA-D3D9-619F505F49C0}"/>
              </a:ext>
            </a:extLst>
          </p:cNvPr>
          <p:cNvSpPr txBox="1"/>
          <p:nvPr/>
        </p:nvSpPr>
        <p:spPr>
          <a:xfrm>
            <a:off x="3561789" y="4640824"/>
            <a:ext cx="3863949" cy="222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44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View Overlay direction from Deliver Web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3BA350-8911-0551-8CF7-269159087A9E}"/>
              </a:ext>
            </a:extLst>
          </p:cNvPr>
          <p:cNvSpPr/>
          <p:nvPr/>
        </p:nvSpPr>
        <p:spPr bwMode="auto">
          <a:xfrm>
            <a:off x="3091265" y="1767840"/>
            <a:ext cx="562570" cy="27894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30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3CBCD27-0B9D-5FB2-DBF1-49EE1AC2B34C}"/>
              </a:ext>
            </a:extLst>
          </p:cNvPr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Additional Features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F0A8D0-C83E-C24A-A8E6-615E13129A3A}"/>
              </a:ext>
            </a:extLst>
          </p:cNvPr>
          <p:cNvSpPr/>
          <p:nvPr/>
        </p:nvSpPr>
        <p:spPr>
          <a:xfrm>
            <a:off x="873045" y="1125141"/>
            <a:ext cx="7301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edit two previous Route Dates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Display info when hovering over Shipping Instructions, Weight, and Branch icons eliminating the need to click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click on URLs in Shipping Instructions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Clicking outside Stop Detail window will now close, eliminating the need to click the Done button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Removed decimals on mileage</a:t>
            </a:r>
          </a:p>
        </p:txBody>
      </p:sp>
    </p:spTree>
    <p:extLst>
      <p:ext uri="{BB962C8B-B14F-4D97-AF65-F5344CB8AC3E}">
        <p14:creationId xmlns:p14="http://schemas.microsoft.com/office/powerpoint/2010/main" val="81359592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3CBCD27-0B9D-5FB2-DBF1-49EE1AC2B34C}"/>
              </a:ext>
            </a:extLst>
          </p:cNvPr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Full List of Features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F0A8D0-C83E-C24A-A8E6-615E13129A3A}"/>
              </a:ext>
            </a:extLst>
          </p:cNvPr>
          <p:cNvSpPr/>
          <p:nvPr/>
        </p:nvSpPr>
        <p:spPr>
          <a:xfrm>
            <a:off x="873045" y="1125141"/>
            <a:ext cx="7301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Filter routes based on ship-via templates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Focus Mode to filter specific routes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optimize feature to the More dropdown 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lock/un-lock route optimization to the More dropdown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right-click feature (to move stops, create a new route, etc.) to the Compare screen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right-click feature and stop detail view to full-screen map mode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ability to drag-and-drop multiple stops at once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Enhanced drag-and-drop to preview new position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01396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3CBCD27-0B9D-5FB2-DBF1-49EE1AC2B34C}"/>
              </a:ext>
            </a:extLst>
          </p:cNvPr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Full List of Features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F0A8D0-C83E-C24A-A8E6-615E13129A3A}"/>
              </a:ext>
            </a:extLst>
          </p:cNvPr>
          <p:cNvSpPr/>
          <p:nvPr/>
        </p:nvSpPr>
        <p:spPr>
          <a:xfrm>
            <a:off x="873045" y="1125141"/>
            <a:ext cx="7301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enter requested times for multiple stops at once 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quickly re-order stops by the order in which they are selected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lock stops in place while optimizing remaining stops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Stop number is now displayed even when the stop is selected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right-click feature (to move stops, create a new route, etc.) to Route Detail page</a:t>
            </a:r>
          </a:p>
        </p:txBody>
      </p:sp>
    </p:spTree>
    <p:extLst>
      <p:ext uri="{BB962C8B-B14F-4D97-AF65-F5344CB8AC3E}">
        <p14:creationId xmlns:p14="http://schemas.microsoft.com/office/powerpoint/2010/main" val="2155249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705" y="2177951"/>
            <a:ext cx="100459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3"/>
          <p:cNvSpPr>
            <a:spLocks noChangeArrowheads="1"/>
          </p:cNvSpPr>
          <p:nvPr/>
        </p:nvSpPr>
        <p:spPr bwMode="auto">
          <a:xfrm>
            <a:off x="0" y="3079094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n-US" sz="3164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Gill Sans Light" charset="0"/>
              </a:rPr>
              <a:t> Live Demo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Rectangle 3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6400" name="Rectangle 4"/>
          <p:cNvSpPr>
            <a:spLocks/>
          </p:cNvSpPr>
          <p:nvPr/>
        </p:nvSpPr>
        <p:spPr bwMode="auto">
          <a:xfrm>
            <a:off x="1136303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F6CB9734-F104-FB48-B9EE-AE32CF725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877" y="1059386"/>
            <a:ext cx="2812852" cy="18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5761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C490E82-1933-09B9-7868-107D2A859C01}"/>
              </a:ext>
            </a:extLst>
          </p:cNvPr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Route Overview</a:t>
            </a:r>
          </a:p>
        </p:txBody>
      </p:sp>
      <p:pic>
        <p:nvPicPr>
          <p:cNvPr id="3" name="Picture 2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49CE24FD-2FCD-2B52-1DE2-951D0FAB70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529" y="1723453"/>
            <a:ext cx="4836942" cy="3144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761A8E-DFEC-7D7D-1A37-E144D336A479}"/>
              </a:ext>
            </a:extLst>
          </p:cNvPr>
          <p:cNvSpPr/>
          <p:nvPr/>
        </p:nvSpPr>
        <p:spPr>
          <a:xfrm>
            <a:off x="1228576" y="1041411"/>
            <a:ext cx="6780628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Innovo Route provides a quick and easy way to manage your daily deliveries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405" y="2368451"/>
            <a:ext cx="100459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3"/>
          <p:cNvSpPr>
            <a:spLocks noChangeArrowheads="1"/>
          </p:cNvSpPr>
          <p:nvPr/>
        </p:nvSpPr>
        <p:spPr bwMode="auto">
          <a:xfrm>
            <a:off x="0" y="3064658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n-US" sz="3164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Gill Sans Light" charset="0"/>
              </a:rPr>
              <a:t>Deliver Web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3" y="27555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Rectangle 3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6400" name="Rectangle 4"/>
          <p:cNvSpPr>
            <a:spLocks/>
          </p:cNvSpPr>
          <p:nvPr/>
        </p:nvSpPr>
        <p:spPr bwMode="auto">
          <a:xfrm>
            <a:off x="1136303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67FFF5-99B9-2F46-4845-74D1BCCB1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877" y="1059386"/>
            <a:ext cx="2812852" cy="18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688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Deliver Web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BFA72A-A14D-6E46-5CB9-8D680E197BD6}"/>
              </a:ext>
            </a:extLst>
          </p:cNvPr>
          <p:cNvSpPr/>
          <p:nvPr/>
        </p:nvSpPr>
        <p:spPr>
          <a:xfrm>
            <a:off x="873045" y="1125141"/>
            <a:ext cx="7301416" cy="245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customers will have access to the Overlay feature from the Manifest Detail page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open delivery photos in a new tab with a single click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Employee users will no longer be able to view the Reports tab on the Summary page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Customer ID# when searching for customers on the Notifications tab (as well as the Route Customers tab)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1371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4384652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Innovo Portal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8C6E01-BD54-4C70-013C-668956AD1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91" y="2686651"/>
            <a:ext cx="2551658" cy="1138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680A25-B669-A52D-A06F-26D68BC700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401" y="2598594"/>
            <a:ext cx="1393031" cy="1393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CFF9C5E-643F-2B0C-FF82-5225F19CDE2E}"/>
              </a:ext>
            </a:extLst>
          </p:cNvPr>
          <p:cNvSpPr/>
          <p:nvPr/>
        </p:nvSpPr>
        <p:spPr bwMode="auto">
          <a:xfrm>
            <a:off x="4679850" y="3295110"/>
            <a:ext cx="843924" cy="22245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409D45-BD3A-C9EF-D355-342287C91827}"/>
              </a:ext>
            </a:extLst>
          </p:cNvPr>
          <p:cNvSpPr/>
          <p:nvPr/>
        </p:nvSpPr>
        <p:spPr bwMode="auto">
          <a:xfrm>
            <a:off x="3571557" y="3278708"/>
            <a:ext cx="1108294" cy="281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FCFA1-5084-753B-F2F6-1A6A9D1C3FD7}"/>
              </a:ext>
            </a:extLst>
          </p:cNvPr>
          <p:cNvSpPr/>
          <p:nvPr/>
        </p:nvSpPr>
        <p:spPr>
          <a:xfrm>
            <a:off x="873045" y="1125141"/>
            <a:ext cx="7623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you are managing multiple portals, you will now be able to easily switch accounts without having to log out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After 60 days of active sign-in, you will need to re-log (same as Google)</a:t>
            </a:r>
            <a:b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13544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705" y="2177951"/>
            <a:ext cx="100459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Rectangle 3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6400" name="Rectangle 4"/>
          <p:cNvSpPr>
            <a:spLocks/>
          </p:cNvSpPr>
          <p:nvPr/>
        </p:nvSpPr>
        <p:spPr bwMode="auto">
          <a:xfrm>
            <a:off x="1136303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AE00658-3BFD-BC3C-4719-922507E0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877" y="1059386"/>
            <a:ext cx="2812852" cy="18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DB6F2C19-A6ED-EB24-DA88-CE5357E69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4658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n-US" sz="3164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Gill Sans Light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21793357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Industrial Mapping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71D27-B2D6-E696-2228-A26C6F014B71}"/>
              </a:ext>
            </a:extLst>
          </p:cNvPr>
          <p:cNvSpPr/>
          <p:nvPr/>
        </p:nvSpPr>
        <p:spPr>
          <a:xfrm>
            <a:off x="873045" y="1125141"/>
            <a:ext cx="7301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 are going into a customer beta with HERE 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Routes based on</a:t>
            </a:r>
          </a:p>
          <a:p>
            <a:pPr marL="542434" lvl="1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Vehicle dimensions (height, length, width, weight)</a:t>
            </a:r>
          </a:p>
          <a:p>
            <a:pPr marL="542434" lvl="1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Hazardous type</a:t>
            </a:r>
          </a:p>
          <a:p>
            <a:pPr marL="542434" lvl="1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Speed profile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Smart Routing based on requested times built into the route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HERE can optimize larger routes (20+ stops)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No timeframe for GA / controlled rollout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&amp; Deliver</a:t>
            </a:r>
          </a:p>
        </p:txBody>
      </p:sp>
    </p:spTree>
    <p:extLst>
      <p:ext uri="{BB962C8B-B14F-4D97-AF65-F5344CB8AC3E}">
        <p14:creationId xmlns:p14="http://schemas.microsoft.com/office/powerpoint/2010/main" val="367167991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Deliver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1B1A38-C0DE-211F-A79C-2A513C4045E4}"/>
              </a:ext>
            </a:extLst>
          </p:cNvPr>
          <p:cNvSpPr/>
          <p:nvPr/>
        </p:nvSpPr>
        <p:spPr>
          <a:xfrm>
            <a:off x="873045" y="1125141"/>
            <a:ext cx="7301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Ability to scan orders off the truck 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Default to Internal Notes instead of Order Comment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Leave camera open to quickly take multiple photos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HERE in-app navigation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Idle truck alerts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 support for Eclipse 9.2.0 geocode enhancements</a:t>
            </a:r>
            <a:endParaRPr lang="en-US" sz="1371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595612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Next Steps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7A1578-5954-6326-4A4E-DB248850BA35}"/>
              </a:ext>
            </a:extLst>
          </p:cNvPr>
          <p:cNvSpPr/>
          <p:nvPr/>
        </p:nvSpPr>
        <p:spPr>
          <a:xfrm>
            <a:off x="873044" y="1125141"/>
            <a:ext cx="8156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charset="0"/>
              <a:buChar char="•"/>
              <a:defRPr/>
            </a:pPr>
            <a:r>
              <a:rPr lang="en-US" sz="2000" dirty="0">
                <a:latin typeface="Gill Sans Light"/>
                <a:cs typeface="Gill Sans Light"/>
              </a:rPr>
              <a:t>Great news! No server updates needed!</a:t>
            </a:r>
          </a:p>
          <a:p>
            <a:pPr marL="301352" indent="-301352">
              <a:buFont typeface="Arial" charset="0"/>
              <a:buChar char="•"/>
              <a:defRPr/>
            </a:pPr>
            <a:r>
              <a:rPr lang="en-US" sz="2000" dirty="0">
                <a:latin typeface="Gill Sans Light"/>
                <a:cs typeface="Gill Sans Light"/>
              </a:rPr>
              <a:t>All new features will be live on Monday, May 9</a:t>
            </a:r>
          </a:p>
          <a:p>
            <a:pPr marL="301352" indent="-301352">
              <a:buFont typeface="Arial" charset="0"/>
              <a:buChar char="•"/>
              <a:defRPr/>
            </a:pPr>
            <a:r>
              <a:rPr lang="en-US" sz="2000" dirty="0">
                <a:latin typeface="Gill Sans Light"/>
                <a:cs typeface="Gill Sans Light"/>
              </a:rPr>
              <a:t>Please contact </a:t>
            </a:r>
            <a:r>
              <a:rPr lang="en-US" sz="2000" dirty="0">
                <a:solidFill>
                  <a:srgbClr val="00B0F0"/>
                </a:solidFill>
                <a:latin typeface="Gill Sans Light"/>
                <a:cs typeface="Gill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drew@goinnovo.com</a:t>
            </a:r>
            <a:r>
              <a:rPr lang="en-US" sz="2000" dirty="0">
                <a:solidFill>
                  <a:srgbClr val="00B0F0"/>
                </a:solidFill>
                <a:latin typeface="Gill Sans Light"/>
                <a:cs typeface="Gill Sans Light"/>
              </a:rPr>
              <a:t> </a:t>
            </a:r>
            <a:r>
              <a:rPr lang="en-US" sz="2000" dirty="0">
                <a:latin typeface="Gill Sans Light"/>
                <a:cs typeface="Gill Sans Light"/>
              </a:rPr>
              <a:t>for more information on Route</a:t>
            </a:r>
          </a:p>
        </p:txBody>
      </p:sp>
    </p:spTree>
    <p:extLst>
      <p:ext uri="{BB962C8B-B14F-4D97-AF65-F5344CB8AC3E}">
        <p14:creationId xmlns:p14="http://schemas.microsoft.com/office/powerpoint/2010/main" val="33507293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Upcoming Events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4E3346-55C6-7985-B8A6-4000C2EF325E}"/>
              </a:ext>
            </a:extLst>
          </p:cNvPr>
          <p:cNvSpPr/>
          <p:nvPr/>
        </p:nvSpPr>
        <p:spPr>
          <a:xfrm>
            <a:off x="1143000" y="1233668"/>
            <a:ext cx="6603504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Epicor Insights 2022</a:t>
            </a:r>
          </a:p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May 23-26</a:t>
            </a:r>
          </a:p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Nashville, TN</a:t>
            </a:r>
          </a:p>
          <a:p>
            <a:pPr algn="ctr">
              <a:defRPr/>
            </a:pPr>
            <a:endParaRPr lang="en-US" sz="2320" dirty="0">
              <a:latin typeface="Gill Sans Light"/>
              <a:cs typeface="Gill Sans Light"/>
            </a:endParaRPr>
          </a:p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UFO Encounter 2022</a:t>
            </a:r>
          </a:p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Sept 11-13</a:t>
            </a:r>
          </a:p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Louisville, KY 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0D886892-D476-9690-2ED8-DBD9893D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" y="4585881"/>
            <a:ext cx="1787891" cy="5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072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8231" y="1233668"/>
            <a:ext cx="6188273" cy="4493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1758" indent="-391758">
              <a:buFont typeface="Arial" charset="0"/>
              <a:buChar char="•"/>
              <a:defRPr/>
            </a:pPr>
            <a:endParaRPr lang="en-US" sz="2320" dirty="0"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233668"/>
            <a:ext cx="6603504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20" dirty="0">
                <a:latin typeface="Gill Sans Light"/>
                <a:cs typeface="Gill Sans Light"/>
              </a:rPr>
              <a:t>This recorded webinar and power point will be posted on our support site later today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637" y="2465996"/>
            <a:ext cx="4059970" cy="18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149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C490E82-1933-09B9-7868-107D2A859C01}"/>
              </a:ext>
            </a:extLst>
          </p:cNvPr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Route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CBB16-20F6-A3F4-9F87-5EF990DE1650}"/>
              </a:ext>
            </a:extLst>
          </p:cNvPr>
          <p:cNvSpPr/>
          <p:nvPr/>
        </p:nvSpPr>
        <p:spPr>
          <a:xfrm>
            <a:off x="873045" y="1125141"/>
            <a:ext cx="7301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Pre-define routes based on geographic territory or ship via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Search for orders and build routes throughout the day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will automatically optimize orders based on fastest route or requested delivery times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Manage routes by moving stops from one route to another, drag/drop stops within the route, and create new routes on the fly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will create manifests in Eclipse with a single click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 is completely integrated with Deliver </a:t>
            </a:r>
            <a:endParaRPr lang="en-US" sz="1371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724279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705" y="2177951"/>
            <a:ext cx="100459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03" y="2565053"/>
            <a:ext cx="6697" cy="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Rectangle 3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6400" name="Rectangle 4"/>
          <p:cNvSpPr>
            <a:spLocks/>
          </p:cNvSpPr>
          <p:nvPr/>
        </p:nvSpPr>
        <p:spPr bwMode="auto">
          <a:xfrm>
            <a:off x="1136303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9A882D4-2AD7-223A-DFB5-731E9EAAB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877" y="1059386"/>
            <a:ext cx="2812852" cy="18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F1398907-D159-E821-32C8-AA18F13A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4658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n-US" sz="3164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Gill Sans Light" charset="0"/>
              </a:rPr>
              <a:t>Route</a:t>
            </a:r>
          </a:p>
        </p:txBody>
      </p:sp>
    </p:spTree>
    <p:extLst>
      <p:ext uri="{BB962C8B-B14F-4D97-AF65-F5344CB8AC3E}">
        <p14:creationId xmlns:p14="http://schemas.microsoft.com/office/powerpoint/2010/main" val="37015913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598414" y="1222251"/>
            <a:ext cx="6081117" cy="10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371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sz="137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Release Highlights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3C63F-F28D-234B-924C-E178F8EC176B}"/>
              </a:ext>
            </a:extLst>
          </p:cNvPr>
          <p:cNvSpPr/>
          <p:nvPr/>
        </p:nvSpPr>
        <p:spPr>
          <a:xfrm>
            <a:off x="873045" y="1125141"/>
            <a:ext cx="7301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This release was built with efficiency and ease-of-use in mind, saving you time and giving your users more tools and options to streamline their workflow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a new Summary tab to Route to provide more insight and reporting into your delivery routes</a:t>
            </a:r>
          </a:p>
          <a:p>
            <a:pPr marL="301352" indent="-301352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Added a new overlay feature for Route customers to view the differences between the route suggested vs. the route taken</a:t>
            </a:r>
            <a:endParaRPr lang="en-US" sz="1371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129932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67875A-0812-2F30-0D63-388FED26BA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685" y="1637118"/>
            <a:ext cx="6571357" cy="1267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Filter Routes by Ship Via Template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D1A5E-5147-F24E-B77A-8A3692C3FB9C}"/>
              </a:ext>
            </a:extLst>
          </p:cNvPr>
          <p:cNvSpPr/>
          <p:nvPr/>
        </p:nvSpPr>
        <p:spPr bwMode="auto">
          <a:xfrm>
            <a:off x="1931806" y="1610044"/>
            <a:ext cx="875142" cy="13868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9" name="Picture 1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364A5B8-2D3F-9744-A145-D0DF97243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69" y="3103335"/>
            <a:ext cx="971813" cy="1285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DC7C31-BF39-724D-89A2-FA62078FB42E}"/>
              </a:ext>
            </a:extLst>
          </p:cNvPr>
          <p:cNvSpPr txBox="1"/>
          <p:nvPr/>
        </p:nvSpPr>
        <p:spPr>
          <a:xfrm>
            <a:off x="3086983" y="3977778"/>
            <a:ext cx="2222870" cy="287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Selected, click again to Unselect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AEB95CA-BEF0-E448-88A4-D14935EB5079}"/>
              </a:ext>
            </a:extLst>
          </p:cNvPr>
          <p:cNvSpPr/>
          <p:nvPr/>
        </p:nvSpPr>
        <p:spPr bwMode="auto">
          <a:xfrm rot="10800000">
            <a:off x="2299660" y="4015250"/>
            <a:ext cx="714896" cy="17304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7CC070-AF31-EF4B-911A-E5C73687A38E}"/>
              </a:ext>
            </a:extLst>
          </p:cNvPr>
          <p:cNvSpPr txBox="1"/>
          <p:nvPr/>
        </p:nvSpPr>
        <p:spPr>
          <a:xfrm>
            <a:off x="1172006" y="4547217"/>
            <a:ext cx="6280052" cy="287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Tip: you can also filter routes using both sections. For example, show me all my open, day routes.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BC7BF6C-47CE-5049-AE9B-418905729E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8" y="4573374"/>
            <a:ext cx="239784" cy="2406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FAEF98-A69A-5FE5-5C27-8742451D49A8}"/>
              </a:ext>
            </a:extLst>
          </p:cNvPr>
          <p:cNvSpPr/>
          <p:nvPr/>
        </p:nvSpPr>
        <p:spPr>
          <a:xfrm>
            <a:off x="873045" y="1125141"/>
            <a:ext cx="7301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Routes are filtered on Map, Overview, and Panel</a:t>
            </a:r>
          </a:p>
        </p:txBody>
      </p:sp>
    </p:spTree>
    <p:extLst>
      <p:ext uri="{BB962C8B-B14F-4D97-AF65-F5344CB8AC3E}">
        <p14:creationId xmlns:p14="http://schemas.microsoft.com/office/powerpoint/2010/main" val="22147274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Filter Routes Using Focus Mode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160A111-1305-3A42-2908-9D3CD017A3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414" y="1477515"/>
            <a:ext cx="5908077" cy="872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241B9B-1D5F-0E8A-406B-BC02D1A37D60}"/>
              </a:ext>
            </a:extLst>
          </p:cNvPr>
          <p:cNvSpPr/>
          <p:nvPr/>
        </p:nvSpPr>
        <p:spPr bwMode="auto">
          <a:xfrm>
            <a:off x="2353589" y="1474851"/>
            <a:ext cx="200918" cy="2461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65C2C3-86F9-74BA-6FE5-5A3F5B521B4F}"/>
              </a:ext>
            </a:extLst>
          </p:cNvPr>
          <p:cNvSpPr txBox="1"/>
          <p:nvPr/>
        </p:nvSpPr>
        <p:spPr>
          <a:xfrm>
            <a:off x="1598415" y="1058204"/>
            <a:ext cx="3782302" cy="287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Selecting two or more routes will display the focus icon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E1B21-76C5-4799-3E2D-6D8E008E8823}"/>
              </a:ext>
            </a:extLst>
          </p:cNvPr>
          <p:cNvSpPr txBox="1"/>
          <p:nvPr/>
        </p:nvSpPr>
        <p:spPr>
          <a:xfrm>
            <a:off x="5737325" y="2524446"/>
            <a:ext cx="1769167" cy="18455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When you click on the focus icon, the panel, overview, and map will only display the selected routes</a:t>
            </a:r>
          </a:p>
          <a:p>
            <a:pPr algn="l"/>
            <a:endParaRPr lang="en-US" sz="1266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Click on the focus icon again to exit Focus Mode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0BFCEEB4-6395-DB3C-C086-085AA11E25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414" y="2541298"/>
            <a:ext cx="3994804" cy="2449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74E3C3F-78EE-9E0B-7977-99D43FEBDF37}"/>
              </a:ext>
            </a:extLst>
          </p:cNvPr>
          <p:cNvSpPr/>
          <p:nvPr/>
        </p:nvSpPr>
        <p:spPr bwMode="auto">
          <a:xfrm>
            <a:off x="2884289" y="2510935"/>
            <a:ext cx="1446609" cy="4830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FFECD5-CA59-A812-990B-633FB1838B3D}"/>
              </a:ext>
            </a:extLst>
          </p:cNvPr>
          <p:cNvSpPr/>
          <p:nvPr/>
        </p:nvSpPr>
        <p:spPr bwMode="auto">
          <a:xfrm>
            <a:off x="1518047" y="3108741"/>
            <a:ext cx="1526977" cy="3955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240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/>
          </p:cNvSpPr>
          <p:nvPr/>
        </p:nvSpPr>
        <p:spPr bwMode="auto">
          <a:xfrm>
            <a:off x="1143000" y="0"/>
            <a:ext cx="6864697" cy="381744"/>
          </a:xfrm>
          <a:prstGeom prst="rect">
            <a:avLst/>
          </a:prstGeom>
          <a:solidFill>
            <a:srgbClr val="2498D7"/>
          </a:solidFill>
          <a:ln w="25400">
            <a:solidFill>
              <a:srgbClr val="2498D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71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82203"/>
            <a:ext cx="9144000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37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More Dropdown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DE9E5E3-7F25-96FC-A85D-8B6964B8C5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54" y="1739627"/>
            <a:ext cx="6293495" cy="1406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11C687-F227-FA06-8A9A-18A56B7AC498}"/>
              </a:ext>
            </a:extLst>
          </p:cNvPr>
          <p:cNvSpPr/>
          <p:nvPr/>
        </p:nvSpPr>
        <p:spPr bwMode="auto">
          <a:xfrm>
            <a:off x="6523705" y="2235429"/>
            <a:ext cx="884039" cy="3680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8220" tIns="24110" rIns="48220" bIns="24110" numCol="1" rtlCol="0" anchor="t" anchorCtr="0" compatLnSpc="1">
            <a:prstTxWarp prst="textNoShape">
              <a:avLst/>
            </a:prstTxWarp>
          </a:bodyPr>
          <a:lstStyle/>
          <a:p>
            <a:pPr algn="ctr" defTabSz="482163" eaLnBrk="1" hangingPunct="1"/>
            <a:endParaRPr lang="en-US" sz="2215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C977A9-D2C0-6908-9B25-7734FE569F15}"/>
              </a:ext>
            </a:extLst>
          </p:cNvPr>
          <p:cNvSpPr txBox="1"/>
          <p:nvPr/>
        </p:nvSpPr>
        <p:spPr>
          <a:xfrm>
            <a:off x="1659057" y="3301407"/>
            <a:ext cx="1808261" cy="871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b="1" dirty="0">
                <a:cs typeface="Gill Sans" panose="020B0502020104020203" pitchFamily="34" charset="-79"/>
              </a:rPr>
              <a:t>Re-Optimize</a:t>
            </a:r>
          </a:p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Reset stops on one or more routes to either fastest or requested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FC0DDA-487B-7E86-1C0B-CCA9629415BF}"/>
              </a:ext>
            </a:extLst>
          </p:cNvPr>
          <p:cNvSpPr txBox="1"/>
          <p:nvPr/>
        </p:nvSpPr>
        <p:spPr>
          <a:xfrm>
            <a:off x="3964478" y="3304026"/>
            <a:ext cx="3130761" cy="1066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66" b="1" dirty="0">
                <a:cs typeface="Gill Sans" panose="020B0502020104020203" pitchFamily="34" charset="-79"/>
              </a:rPr>
              <a:t>Optimize On/Off</a:t>
            </a:r>
          </a:p>
          <a:p>
            <a:pPr algn="l"/>
            <a:r>
              <a:rPr lang="en-US" sz="1266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By default, when you add orders to an existing route, all orders on the route are re-optimized (unless optimization is turned off or certain stops are locked)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5F099-2233-6D56-8B19-D7917BBB580A}"/>
              </a:ext>
            </a:extLst>
          </p:cNvPr>
          <p:cNvSpPr/>
          <p:nvPr/>
        </p:nvSpPr>
        <p:spPr>
          <a:xfrm>
            <a:off x="873045" y="1125141"/>
            <a:ext cx="7595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352" indent="-301352">
              <a:buFont typeface="Arial" charset="0"/>
              <a:buChar char="•"/>
              <a:defRPr/>
            </a:pPr>
            <a:r>
              <a:rPr lang="en-US" sz="2000" dirty="0">
                <a:latin typeface="Gill Sans Light"/>
                <a:cs typeface="Gill Sans Light"/>
              </a:rPr>
              <a:t>Added Re-Optimize and Optimize On/Off options to More dropdown</a:t>
            </a:r>
          </a:p>
        </p:txBody>
      </p:sp>
    </p:spTree>
    <p:extLst>
      <p:ext uri="{BB962C8B-B14F-4D97-AF65-F5344CB8AC3E}">
        <p14:creationId xmlns:p14="http://schemas.microsoft.com/office/powerpoint/2010/main" val="355865770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43912</TotalTime>
  <Pages>0</Pages>
  <Words>1209</Words>
  <Characters>0</Characters>
  <Application>Microsoft Macintosh PowerPoint</Application>
  <PresentationFormat>On-screen Show (16:9)</PresentationFormat>
  <Lines>0</Lines>
  <Paragraphs>197</Paragraphs>
  <Slides>38</Slides>
  <Notes>24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Gill Sans</vt:lpstr>
      <vt:lpstr>Gill Sans Light</vt:lpstr>
      <vt:lpstr>Title &amp; 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Springfield Electric</dc:title>
  <dc:subject/>
  <dc:creator/>
  <cp:keywords/>
  <dc:description/>
  <cp:lastModifiedBy>Robin Merrion</cp:lastModifiedBy>
  <cp:revision>1429</cp:revision>
  <dcterms:modified xsi:type="dcterms:W3CDTF">2022-05-03T19:15:12Z</dcterms:modified>
</cp:coreProperties>
</file>