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45"/>
  </p:notesMasterIdLst>
  <p:sldIdLst>
    <p:sldId id="557" r:id="rId15"/>
    <p:sldId id="465" r:id="rId16"/>
    <p:sldId id="490" r:id="rId17"/>
    <p:sldId id="491" r:id="rId18"/>
    <p:sldId id="496" r:id="rId19"/>
    <p:sldId id="497" r:id="rId20"/>
    <p:sldId id="492" r:id="rId21"/>
    <p:sldId id="493" r:id="rId22"/>
    <p:sldId id="494" r:id="rId23"/>
    <p:sldId id="498" r:id="rId24"/>
    <p:sldId id="495" r:id="rId25"/>
    <p:sldId id="499" r:id="rId26"/>
    <p:sldId id="500" r:id="rId27"/>
    <p:sldId id="501" r:id="rId28"/>
    <p:sldId id="502" r:id="rId29"/>
    <p:sldId id="503" r:id="rId30"/>
    <p:sldId id="504" r:id="rId31"/>
    <p:sldId id="505" r:id="rId32"/>
    <p:sldId id="506" r:id="rId33"/>
    <p:sldId id="547" r:id="rId34"/>
    <p:sldId id="507" r:id="rId35"/>
    <p:sldId id="543" r:id="rId36"/>
    <p:sldId id="508" r:id="rId37"/>
    <p:sldId id="509" r:id="rId38"/>
    <p:sldId id="510" r:id="rId39"/>
    <p:sldId id="511" r:id="rId40"/>
    <p:sldId id="544" r:id="rId41"/>
    <p:sldId id="545" r:id="rId42"/>
    <p:sldId id="546" r:id="rId43"/>
    <p:sldId id="529" r:id="rId44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8" autoAdjust="0"/>
    <p:restoredTop sz="93785" autoAdjust="0"/>
  </p:normalViewPr>
  <p:slideViewPr>
    <p:cSldViewPr>
      <p:cViewPr>
        <p:scale>
          <a:sx n="76" d="100"/>
          <a:sy n="76" d="100"/>
        </p:scale>
        <p:origin x="2192" y="408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slide" Target="slides/slide21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37" Type="http://schemas.openxmlformats.org/officeDocument/2006/relationships/slide" Target="slides/slide23.xml"/><Relationship Id="rId38" Type="http://schemas.openxmlformats.org/officeDocument/2006/relationships/slide" Target="slides/slide24.xml"/><Relationship Id="rId39" Type="http://schemas.openxmlformats.org/officeDocument/2006/relationships/slide" Target="slides/slide25.xml"/><Relationship Id="rId40" Type="http://schemas.openxmlformats.org/officeDocument/2006/relationships/slide" Target="slides/slide26.xml"/><Relationship Id="rId41" Type="http://schemas.openxmlformats.org/officeDocument/2006/relationships/slide" Target="slides/slide27.xml"/><Relationship Id="rId42" Type="http://schemas.openxmlformats.org/officeDocument/2006/relationships/slide" Target="slides/slide28.xml"/><Relationship Id="rId43" Type="http://schemas.openxmlformats.org/officeDocument/2006/relationships/slide" Target="slides/slide29.xml"/><Relationship Id="rId44" Type="http://schemas.openxmlformats.org/officeDocument/2006/relationships/slide" Target="slides/slide30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3F47ABC-3989-5F43-B1E8-AB41018CD10F}" type="datetimeFigureOut">
              <a:rPr lang="en-US"/>
              <a:pPr>
                <a:defRPr/>
              </a:pPr>
              <a:t>4/26/17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17135B4-76D6-6447-AE89-FE9449AC3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9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922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47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9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12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06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55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26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43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38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25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0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11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0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590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3649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81364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26467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0488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23969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80017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18926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28491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35280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8042897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461075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61600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11584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7010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35698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02683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38156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54060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22102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61116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262178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51042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68281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777775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7506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0276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16043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9201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8418964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76196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74890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42417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75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3269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5474974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1872365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41064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05771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15521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38955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433901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06848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19401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685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24242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805916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3189935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864656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62161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38785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41019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23185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346983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29855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22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7452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36913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558430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752152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511483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81319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2518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720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0204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13106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94366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8498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816427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273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8073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4" name="Title Text"/>
          <p:cNvSpPr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sz="quarter" idx="2"/>
          </p:nvPr>
        </p:nvSpPr>
        <p:spPr>
          <a:xfrm>
            <a:off x="12161859" y="4191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818979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6752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6515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92376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4426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9320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5450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482314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49109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77325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1707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4836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9588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5458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1027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65856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81203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326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8101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185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4538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03678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4829883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1577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71585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6982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4253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362328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5892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9356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47600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8302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83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191892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10864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8973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0778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09117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8622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6600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3531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2527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8046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2214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83251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485273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82900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0098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6956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5741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79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440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3501447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9697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99294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0792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429702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729756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13719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8214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02717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645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79940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5987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5039584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47532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39332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6282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441669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380806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780708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1469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430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0260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5217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86981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4611375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1817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29729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0308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04026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272260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183612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0499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18.xml"/><Relationship Id="rId8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4.xml"/><Relationship Id="rId12" Type="http://schemas.openxmlformats.org/officeDocument/2006/relationships/theme" Target="../theme/theme13.xml"/><Relationship Id="rId1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0.xml"/><Relationship Id="rId8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5.xml"/><Relationship Id="rId12" Type="http://schemas.openxmlformats.org/officeDocument/2006/relationships/theme" Target="../theme/theme14.xml"/><Relationship Id="rId1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90.xml"/><Relationship Id="rId2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7.xml"/><Relationship Id="rId9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grpSp>
        <p:nvGrpSpPr>
          <p:cNvPr id="4" name="Group"/>
          <p:cNvGrpSpPr>
            <a:grpSpLocks/>
          </p:cNvGrpSpPr>
          <p:nvPr userDrawn="1"/>
        </p:nvGrpSpPr>
        <p:grpSpPr bwMode="auto">
          <a:xfrm>
            <a:off x="-7938" y="9618663"/>
            <a:ext cx="13020676" cy="134937"/>
            <a:chOff x="0" y="0"/>
            <a:chExt cx="13020873" cy="135532"/>
          </a:xfrm>
        </p:grpSpPr>
        <p:sp>
          <p:nvSpPr>
            <p:cNvPr id="5" name="Rectangle"/>
            <p:cNvSpPr/>
            <p:nvPr/>
          </p:nvSpPr>
          <p:spPr>
            <a:xfrm>
              <a:off x="0" y="0"/>
              <a:ext cx="2606715" cy="135532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6" name="Rectangle"/>
            <p:cNvSpPr/>
            <p:nvPr/>
          </p:nvSpPr>
          <p:spPr>
            <a:xfrm>
              <a:off x="2603540" y="0"/>
              <a:ext cx="2606714" cy="135532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7" name="Rectangle"/>
            <p:cNvSpPr/>
            <p:nvPr/>
          </p:nvSpPr>
          <p:spPr>
            <a:xfrm>
              <a:off x="5207080" y="0"/>
              <a:ext cx="2606714" cy="135532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8" name="Rectangle"/>
            <p:cNvSpPr/>
            <p:nvPr/>
          </p:nvSpPr>
          <p:spPr>
            <a:xfrm>
              <a:off x="7810619" y="0"/>
              <a:ext cx="2606714" cy="135532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9" name="Rectangle"/>
            <p:cNvSpPr/>
            <p:nvPr/>
          </p:nvSpPr>
          <p:spPr>
            <a:xfrm>
              <a:off x="10414159" y="0"/>
              <a:ext cx="2606714" cy="135532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</p:grpSp>
      <p:grpSp>
        <p:nvGrpSpPr>
          <p:cNvPr id="10" name="Group"/>
          <p:cNvGrpSpPr>
            <a:grpSpLocks/>
          </p:cNvGrpSpPr>
          <p:nvPr userDrawn="1"/>
        </p:nvGrpSpPr>
        <p:grpSpPr bwMode="auto">
          <a:xfrm>
            <a:off x="0" y="0"/>
            <a:ext cx="13020675" cy="134938"/>
            <a:chOff x="0" y="0"/>
            <a:chExt cx="13020873" cy="135532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606715" cy="135532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12" name="Rectangle"/>
            <p:cNvSpPr/>
            <p:nvPr/>
          </p:nvSpPr>
          <p:spPr>
            <a:xfrm>
              <a:off x="2603540" y="0"/>
              <a:ext cx="2606715" cy="135532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13" name="Rectangle"/>
            <p:cNvSpPr/>
            <p:nvPr/>
          </p:nvSpPr>
          <p:spPr>
            <a:xfrm>
              <a:off x="5207079" y="0"/>
              <a:ext cx="2606715" cy="135532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14" name="Rectangle"/>
            <p:cNvSpPr/>
            <p:nvPr/>
          </p:nvSpPr>
          <p:spPr>
            <a:xfrm>
              <a:off x="7810619" y="0"/>
              <a:ext cx="2606715" cy="135532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15" name="Rectangle"/>
            <p:cNvSpPr/>
            <p:nvPr/>
          </p:nvSpPr>
          <p:spPr>
            <a:xfrm>
              <a:off x="10414158" y="0"/>
              <a:ext cx="2606715" cy="135532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816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image4.jpeg" descr="image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0" y="8656638"/>
            <a:ext cx="2071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66" name="WebsiteFlatirons.jpg" descr="WebsiteFlatirons.jpg"/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713"/>
            <a:ext cx="13004800" cy="95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4803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2467" name="Innovate 2017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2400"/>
              </a:spcBef>
            </a:pPr>
            <a:r>
              <a:rPr lang="en-US" altLang="x-none" sz="5400" dirty="0">
                <a:solidFill>
                  <a:srgbClr val="838787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Signature Touch 2.6.0</a:t>
            </a:r>
          </a:p>
        </p:txBody>
      </p:sp>
      <p:sp>
        <p:nvSpPr>
          <p:cNvPr id="200" name="Deliver Pro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sz="13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Innovate 2017</a:t>
            </a:r>
            <a:endParaRPr sz="13800" dirty="0">
              <a:solidFill>
                <a:schemeClr val="tx1">
                  <a:lumMod val="65000"/>
                  <a:lumOff val="35000"/>
                </a:schemeClr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  <p:pic>
        <p:nvPicPr>
          <p:cNvPr id="62469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0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1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2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3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4" name="image3.png" descr="imag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41148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5" name="image3.png" descr="imag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41148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6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2477" name="image2.png" descr="imag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48641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62478" name="Group"/>
          <p:cNvGrpSpPr>
            <a:grpSpLocks/>
          </p:cNvGrpSpPr>
          <p:nvPr/>
        </p:nvGrpSpPr>
        <p:grpSpPr bwMode="auto">
          <a:xfrm>
            <a:off x="0" y="0"/>
            <a:ext cx="13020675" cy="134938"/>
            <a:chOff x="0" y="0"/>
            <a:chExt cx="13020873" cy="135532"/>
          </a:xfrm>
        </p:grpSpPr>
        <p:sp>
          <p:nvSpPr>
            <p:cNvPr id="211" name="Rectangle"/>
            <p:cNvSpPr/>
            <p:nvPr/>
          </p:nvSpPr>
          <p:spPr>
            <a:xfrm>
              <a:off x="0" y="0"/>
              <a:ext cx="2606715" cy="135532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2" name="Rectangle"/>
            <p:cNvSpPr/>
            <p:nvPr/>
          </p:nvSpPr>
          <p:spPr>
            <a:xfrm>
              <a:off x="2603540" y="0"/>
              <a:ext cx="2606715" cy="135532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3" name="Rectangle"/>
            <p:cNvSpPr/>
            <p:nvPr/>
          </p:nvSpPr>
          <p:spPr>
            <a:xfrm>
              <a:off x="5207079" y="0"/>
              <a:ext cx="2606715" cy="135532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4" name="Rectangle"/>
            <p:cNvSpPr/>
            <p:nvPr/>
          </p:nvSpPr>
          <p:spPr>
            <a:xfrm>
              <a:off x="7810619" y="0"/>
              <a:ext cx="2606715" cy="135532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5" name="Rectangle"/>
            <p:cNvSpPr/>
            <p:nvPr/>
          </p:nvSpPr>
          <p:spPr>
            <a:xfrm>
              <a:off x="10414158" y="0"/>
              <a:ext cx="2606715" cy="135532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</p:grpSp>
      <p:grpSp>
        <p:nvGrpSpPr>
          <p:cNvPr id="62479" name="Group"/>
          <p:cNvGrpSpPr>
            <a:grpSpLocks/>
          </p:cNvGrpSpPr>
          <p:nvPr/>
        </p:nvGrpSpPr>
        <p:grpSpPr bwMode="auto">
          <a:xfrm>
            <a:off x="-7938" y="9618663"/>
            <a:ext cx="13020676" cy="134937"/>
            <a:chOff x="0" y="0"/>
            <a:chExt cx="13020873" cy="135532"/>
          </a:xfrm>
        </p:grpSpPr>
        <p:sp>
          <p:nvSpPr>
            <p:cNvPr id="217" name="Rectangle"/>
            <p:cNvSpPr/>
            <p:nvPr/>
          </p:nvSpPr>
          <p:spPr>
            <a:xfrm>
              <a:off x="0" y="0"/>
              <a:ext cx="2606715" cy="135532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8" name="Rectangle"/>
            <p:cNvSpPr/>
            <p:nvPr/>
          </p:nvSpPr>
          <p:spPr>
            <a:xfrm>
              <a:off x="2603540" y="0"/>
              <a:ext cx="2606714" cy="135532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19" name="Rectangle"/>
            <p:cNvSpPr/>
            <p:nvPr/>
          </p:nvSpPr>
          <p:spPr>
            <a:xfrm>
              <a:off x="5207080" y="0"/>
              <a:ext cx="2606714" cy="135532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20" name="Rectangle"/>
            <p:cNvSpPr/>
            <p:nvPr/>
          </p:nvSpPr>
          <p:spPr>
            <a:xfrm>
              <a:off x="7810619" y="0"/>
              <a:ext cx="2606714" cy="135532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  <p:sp>
          <p:nvSpPr>
            <p:cNvPr id="221" name="Rectangle"/>
            <p:cNvSpPr/>
            <p:nvPr/>
          </p:nvSpPr>
          <p:spPr>
            <a:xfrm>
              <a:off x="10414159" y="0"/>
              <a:ext cx="2606714" cy="135532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algn="ctr">
                <a:lnSpc>
                  <a:spcPct val="80000"/>
                </a:lnSpc>
                <a:spcBef>
                  <a:spcPts val="0"/>
                </a:spcBef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 cap="all">
                <a:solidFill>
                  <a:srgbClr val="FFFFFF"/>
                </a:solidFill>
                <a:latin typeface="+mn-lt"/>
                <a:ea typeface="+mn-ea"/>
                <a:sym typeface="DIN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7418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400" y="2339400"/>
            <a:ext cx="117348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want users to have access to multiple printer locations, the </a:t>
            </a:r>
            <a:r>
              <a:rPr lang="en-US" sz="4400" b="1" dirty="0" smtClean="0">
                <a:latin typeface="Gill Sans Light"/>
                <a:cs typeface="Gill Sans Light"/>
              </a:rPr>
              <a:t>Printer Locations </a:t>
            </a:r>
            <a:r>
              <a:rPr lang="en-US" sz="4400" dirty="0" smtClean="0">
                <a:latin typeface="Gill Sans Light"/>
                <a:cs typeface="Gill Sans Light"/>
              </a:rPr>
              <a:t>setting now allows you to select multiple locations that the user will select from after the customer signs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will still need to set a default printer in the </a:t>
            </a:r>
            <a:r>
              <a:rPr lang="en-US" sz="4400" b="1" dirty="0" smtClean="0">
                <a:latin typeface="Gill Sans Light"/>
                <a:cs typeface="Gill Sans Light"/>
              </a:rPr>
              <a:t>Printer </a:t>
            </a:r>
            <a:r>
              <a:rPr lang="en-US" sz="4400" dirty="0" smtClean="0">
                <a:latin typeface="Gill Sans Light"/>
                <a:cs typeface="Gill Sans Light"/>
              </a:rPr>
              <a:t>setting and printers across all of the printer locations selected will be available </a:t>
            </a:r>
          </a:p>
        </p:txBody>
      </p:sp>
    </p:spTree>
    <p:extLst>
      <p:ext uri="{BB962C8B-B14F-4D97-AF65-F5344CB8AC3E}">
        <p14:creationId xmlns:p14="http://schemas.microsoft.com/office/powerpoint/2010/main" val="104213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600" y="2346325"/>
            <a:ext cx="10058400" cy="2302765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950" y="5351808"/>
            <a:ext cx="10058400" cy="2416373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sp>
        <p:nvSpPr>
          <p:cNvPr id="9" name="Left Arrow 8"/>
          <p:cNvSpPr/>
          <p:nvPr/>
        </p:nvSpPr>
        <p:spPr bwMode="auto">
          <a:xfrm rot="5400000">
            <a:off x="8021124" y="4698489"/>
            <a:ext cx="252062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0" y="1536700"/>
            <a:ext cx="8786817" cy="777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64600" y="2374900"/>
            <a:ext cx="3657600" cy="586314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default printer will be selected </a:t>
            </a:r>
            <a:r>
              <a:rPr lang="mr-IN" sz="2500" dirty="0" smtClean="0"/>
              <a:t>–</a:t>
            </a:r>
            <a:r>
              <a:rPr lang="en-US" sz="2500" dirty="0" smtClean="0"/>
              <a:t> to use that printer, just press the Print button. To use a different printer, select that printer from the list and then press the Print button. </a:t>
            </a:r>
            <a:endParaRPr lang="en-US" sz="2500" dirty="0"/>
          </a:p>
          <a:p>
            <a:endParaRPr lang="en-US" sz="2500" dirty="0" smtClean="0"/>
          </a:p>
          <a:p>
            <a:r>
              <a:rPr lang="en-US" sz="2500" dirty="0" smtClean="0"/>
              <a:t>If the user does not press the Print button, the ship ticket will automatically print in 15 seconds and the next customer’s orders will be available for selection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4631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Note on Settings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Some settings will not display by default. For example, if you do not enable printing in will-call mode, you will not see the settings to select a printer or printer location.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5227068"/>
            <a:ext cx="10058400" cy="1326058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6756714"/>
            <a:ext cx="10058400" cy="2528179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sp>
        <p:nvSpPr>
          <p:cNvPr id="11" name="Left Arrow 10"/>
          <p:cNvSpPr/>
          <p:nvPr/>
        </p:nvSpPr>
        <p:spPr bwMode="auto">
          <a:xfrm>
            <a:off x="11379200" y="5676695"/>
            <a:ext cx="1300676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>
            <a:off x="11379200" y="7089654"/>
            <a:ext cx="1300676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Truck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Settings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Use Login Account as Default Driver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Log Out from Select Menu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Stop Consolidation/Grouping</a:t>
            </a:r>
          </a:p>
          <a:p>
            <a:pPr marL="1943100" lvl="3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Address Matching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Break Times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Take Me Home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8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Truck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Use Login Account as Default Driver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have drivers share iPad’s 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each driver logs in with their own login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the driver login is assigned to the driver’s eclipse user ID that is used on the manifest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all of the above is true, enable this setting so when a driver logs in, only their manifests will display in the select manifest screen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41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Truck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Log Out from Select Menu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the previous setting applies to you, also enable this setting so you don’t have to give the user access to settings to log out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5410200"/>
            <a:ext cx="10058400" cy="3289485"/>
          </a:xfrm>
          <a:prstGeom prst="rect">
            <a:avLst/>
          </a:prstGeom>
          <a:ln w="15875">
            <a:solidFill>
              <a:srgbClr val="000000"/>
            </a:solidFill>
          </a:ln>
        </p:spPr>
      </p:pic>
      <p:sp>
        <p:nvSpPr>
          <p:cNvPr id="7" name="Left Arrow 6"/>
          <p:cNvSpPr/>
          <p:nvPr/>
        </p:nvSpPr>
        <p:spPr bwMode="auto">
          <a:xfrm rot="2081719">
            <a:off x="10663531" y="6355952"/>
            <a:ext cx="158786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21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Eclipse manifest will only place orders for the same ship-to customer with the same address on a single stop. This could result in your customer signing multiple times for their delivery.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This setting allows you to consolidate all stops across the manifest for those ship-to’s rolling up to the same bill-to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51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Enable Address Matching</a:t>
            </a:r>
            <a:endParaRPr lang="en-US" sz="4400" dirty="0">
              <a:latin typeface="Gill Sans Light"/>
              <a:cs typeface="Gill Sans Light"/>
            </a:endParaRP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only want to consolidate stops for ship-to’s rolling up to the same bill-to that have the same shipping address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By same shipping address, we literally mean the address must match exactly. 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Example: ST does not equate to STREET</a:t>
            </a:r>
          </a:p>
          <a:p>
            <a:pPr marL="1028700" lvl="1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next version of Sig Touch will allow the driver to manually group stops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81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1600" y="2130415"/>
            <a:ext cx="5029200" cy="7017306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In this example, all three stops roll up to the same bill-to and have similar but not exact addresses. </a:t>
            </a:r>
          </a:p>
          <a:p>
            <a:endParaRPr lang="en-US" sz="2500" dirty="0"/>
          </a:p>
          <a:p>
            <a:r>
              <a:rPr lang="en-US" sz="2500" dirty="0" smtClean="0"/>
              <a:t>The Eclipse manifest shows these as three separate stops.</a:t>
            </a:r>
          </a:p>
          <a:p>
            <a:endParaRPr lang="en-US" sz="2500" dirty="0"/>
          </a:p>
          <a:p>
            <a:r>
              <a:rPr lang="en-US" sz="2500" dirty="0" smtClean="0"/>
              <a:t>Enable Address Matching is not currently set so all three stops will be consolidated, by default. </a:t>
            </a:r>
          </a:p>
          <a:p>
            <a:endParaRPr lang="en-US" sz="2500" dirty="0"/>
          </a:p>
          <a:p>
            <a:r>
              <a:rPr lang="en-US" sz="2500" dirty="0" smtClean="0"/>
              <a:t>If Enable Address Matching was set, only stops 2 and 3 would be grouped.</a:t>
            </a:r>
          </a:p>
          <a:p>
            <a:endParaRPr lang="en-US" sz="2500" dirty="0"/>
          </a:p>
          <a:p>
            <a:r>
              <a:rPr lang="en-US" sz="2500" dirty="0" smtClean="0"/>
              <a:t>Also note when stops are grouped, the estimated delivery times do not include stop time padding.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387" y="1463040"/>
            <a:ext cx="5582213" cy="4937760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 bwMode="auto">
          <a:xfrm>
            <a:off x="5257616" y="2758440"/>
            <a:ext cx="2082984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387" y="5105400"/>
            <a:ext cx="5582213" cy="4937760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 rot="20805279">
            <a:off x="2640599" y="6680794"/>
            <a:ext cx="184156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 rot="1088463">
            <a:off x="5109782" y="7099490"/>
            <a:ext cx="184156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7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User Interface (UI) Design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Larger signature box in all modes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Display your Terms &amp; Conditions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Display the staging location in will-call mode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select printer when signing in will-call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consolidate stops in truck mode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add a lunch break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send a text message and/or email when delivery is complete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What’s New in 2.6.0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7600" y="1295400"/>
            <a:ext cx="2590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44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Stop Consolidation/Grouping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0600" y="2257614"/>
            <a:ext cx="4451372" cy="5478423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Edit Stops button has a new option, Ungroup Stops.</a:t>
            </a:r>
          </a:p>
          <a:p>
            <a:endParaRPr lang="en-US" sz="2500" dirty="0"/>
          </a:p>
          <a:p>
            <a:r>
              <a:rPr lang="en-US" sz="2500" dirty="0" smtClean="0"/>
              <a:t>If the driver chooses to ungroup the stops, the stops will be ungrouped and the padding times will be added back to each stop.</a:t>
            </a:r>
          </a:p>
          <a:p>
            <a:endParaRPr lang="en-US" sz="2500" dirty="0" smtClean="0"/>
          </a:p>
          <a:p>
            <a:r>
              <a:rPr lang="en-US" sz="2500" dirty="0" smtClean="0"/>
              <a:t>Note, to ensure the stops  match the Eclipse manifest exactly, have the driver press the  “Reset Stops” button after ungrouping.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43" y="5257800"/>
            <a:ext cx="5944023" cy="5257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40" y="1295400"/>
            <a:ext cx="5944024" cy="5257800"/>
          </a:xfrm>
          <a:prstGeom prst="rect">
            <a:avLst/>
          </a:prstGeom>
        </p:spPr>
      </p:pic>
      <p:sp>
        <p:nvSpPr>
          <p:cNvPr id="12" name="Left Arrow 11"/>
          <p:cNvSpPr/>
          <p:nvPr/>
        </p:nvSpPr>
        <p:spPr bwMode="auto">
          <a:xfrm rot="7940760">
            <a:off x="2703548" y="2797003"/>
            <a:ext cx="1365071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New Mapping Features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provide better estimated delivery times per stop and on the entire route, we’ve added two new settings: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b="1" dirty="0" smtClean="0">
                <a:latin typeface="Gill Sans Light"/>
                <a:cs typeface="Gill Sans Light"/>
              </a:rPr>
              <a:t>Enable Break Times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b="1" dirty="0" smtClean="0">
                <a:latin typeface="Gill Sans Light"/>
                <a:cs typeface="Gill Sans Light"/>
              </a:rPr>
              <a:t>Enable “Take Me Home”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take advantage of all the mapping features, including the calculation of estimated delivery times, you must be subscribing to our Google API service</a:t>
            </a:r>
          </a:p>
        </p:txBody>
      </p:sp>
    </p:spTree>
    <p:extLst>
      <p:ext uri="{BB962C8B-B14F-4D97-AF65-F5344CB8AC3E}">
        <p14:creationId xmlns:p14="http://schemas.microsoft.com/office/powerpoint/2010/main" val="193416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Setting </a:t>
            </a:r>
            <a:r>
              <a:rPr lang="en-US" sz="4400" b="1" dirty="0" smtClean="0">
                <a:latin typeface="Gill Sans Light"/>
                <a:cs typeface="Gill Sans Light"/>
              </a:rPr>
              <a:t>Enable Stop Editing</a:t>
            </a:r>
            <a:r>
              <a:rPr lang="en-US" sz="4400" dirty="0" smtClean="0">
                <a:latin typeface="Gill Sans Light"/>
                <a:cs typeface="Gill Sans Light"/>
              </a:rPr>
              <a:t> must be enabled 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Pressing the </a:t>
            </a:r>
            <a:r>
              <a:rPr lang="en-US" sz="4400" b="1" dirty="0" smtClean="0">
                <a:latin typeface="Gill Sans Light"/>
                <a:cs typeface="Gill Sans Light"/>
              </a:rPr>
              <a:t>Edit Stops </a:t>
            </a:r>
            <a:r>
              <a:rPr lang="en-US" sz="4400" dirty="0" smtClean="0">
                <a:latin typeface="Gill Sans Light"/>
                <a:cs typeface="Gill Sans Light"/>
              </a:rPr>
              <a:t>button will display a new button called </a:t>
            </a:r>
            <a:r>
              <a:rPr lang="en-US" sz="4400" b="1" dirty="0" smtClean="0">
                <a:latin typeface="Gill Sans Light"/>
                <a:cs typeface="Gill Sans Light"/>
              </a:rPr>
              <a:t>Add Break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You can add multiple break times during the route or a break before returning back to the branch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Break times default to 30 minutes but can be adjusted and will be calculated into the estimated delivery times</a:t>
            </a:r>
          </a:p>
        </p:txBody>
      </p:sp>
    </p:spTree>
    <p:extLst>
      <p:ext uri="{BB962C8B-B14F-4D97-AF65-F5344CB8AC3E}">
        <p14:creationId xmlns:p14="http://schemas.microsoft.com/office/powerpoint/2010/main" val="2214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800" y="1371600"/>
            <a:ext cx="5685589" cy="502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800" y="5257800"/>
            <a:ext cx="5685588" cy="5029200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 bwMode="auto">
          <a:xfrm rot="2785297">
            <a:off x="2639846" y="3482299"/>
            <a:ext cx="93657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000" y="3708400"/>
            <a:ext cx="5685588" cy="5029200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 rot="2785297">
            <a:off x="11256448" y="7022817"/>
            <a:ext cx="126916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26400" y="8001000"/>
            <a:ext cx="3831360" cy="1246495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To change the duration of a break time, tap on the break time label in Edit mode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1276" y="2106305"/>
            <a:ext cx="6032553" cy="1246495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When a break is added, it will be inserted below the current stop but can be moved to the appropriate stop position</a:t>
            </a:r>
          </a:p>
        </p:txBody>
      </p:sp>
      <p:sp>
        <p:nvSpPr>
          <p:cNvPr id="16" name="Left Arrow 15"/>
          <p:cNvSpPr/>
          <p:nvPr/>
        </p:nvSpPr>
        <p:spPr bwMode="auto">
          <a:xfrm rot="10800000">
            <a:off x="689028" y="7391400"/>
            <a:ext cx="93657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Left Arrow 16"/>
          <p:cNvSpPr/>
          <p:nvPr/>
        </p:nvSpPr>
        <p:spPr bwMode="auto">
          <a:xfrm rot="10800000">
            <a:off x="689028" y="8077200"/>
            <a:ext cx="93657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686" y="2317751"/>
            <a:ext cx="6959514" cy="3642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2317751"/>
            <a:ext cx="4553613" cy="3625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996126" y="6324600"/>
            <a:ext cx="3831360" cy="1246495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During the break, Deliver will display the break in progress</a:t>
            </a:r>
          </a:p>
        </p:txBody>
      </p:sp>
      <p:sp>
        <p:nvSpPr>
          <p:cNvPr id="15" name="Left Arrow 14"/>
          <p:cNvSpPr/>
          <p:nvPr/>
        </p:nvSpPr>
        <p:spPr bwMode="auto">
          <a:xfrm rot="5400000">
            <a:off x="2299087" y="5269881"/>
            <a:ext cx="122543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Left Arrow 15"/>
          <p:cNvSpPr/>
          <p:nvPr/>
        </p:nvSpPr>
        <p:spPr bwMode="auto">
          <a:xfrm rot="7935610">
            <a:off x="4719097" y="5534255"/>
            <a:ext cx="2855503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00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Break Times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" y="1524000"/>
            <a:ext cx="7236202" cy="6400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7400" y="7051864"/>
            <a:ext cx="5791200" cy="2015936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To complete the break, tap on the next delivery and you will be prompted to complete. If you answer No, the break will auto-complete once the next stop is completed.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7800" y="2291057"/>
            <a:ext cx="3110431" cy="51641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7797800" y="7772400"/>
            <a:ext cx="3831360" cy="86177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completed delivery </a:t>
            </a:r>
            <a:r>
              <a:rPr lang="en-US" sz="2500" smtClean="0"/>
              <a:t>time will display in Deliver</a:t>
            </a:r>
            <a:endParaRPr lang="en-US" sz="2500" dirty="0" smtClean="0"/>
          </a:p>
        </p:txBody>
      </p:sp>
      <p:sp>
        <p:nvSpPr>
          <p:cNvPr id="17" name="Left Arrow 16"/>
          <p:cNvSpPr/>
          <p:nvPr/>
        </p:nvSpPr>
        <p:spPr bwMode="auto">
          <a:xfrm rot="2246117">
            <a:off x="10660590" y="5843062"/>
            <a:ext cx="157826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2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current app store version does not automatically track the truck on it’s way home unless the driver waits to complete the manifest when he returns home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And, Deliver does not currently include the estimated miles and time remaining for the trip back to the branch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This setting attempts to address those issues</a:t>
            </a:r>
          </a:p>
        </p:txBody>
      </p:sp>
    </p:spTree>
    <p:extLst>
      <p:ext uri="{BB962C8B-B14F-4D97-AF65-F5344CB8AC3E}">
        <p14:creationId xmlns:p14="http://schemas.microsoft.com/office/powerpoint/2010/main" val="164814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When this setting is enabled, a new stop will be added to the end of each route and just like a regular stop, will provide the driver turn-by-turn directions back to the originating branch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Some drivers may want to even add a break before returning back to the branch 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Note, the driver will be prompted to complete and close the manifest after the last actual delivery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02955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1447800"/>
            <a:ext cx="6438900" cy="5695544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 bwMode="auto">
          <a:xfrm rot="5400000">
            <a:off x="1045102" y="6275744"/>
            <a:ext cx="2349798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1503" y="6477000"/>
            <a:ext cx="3831360" cy="86177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A new stop will be added to each manifest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039" y="1466088"/>
            <a:ext cx="6440220" cy="5696712"/>
          </a:xfrm>
          <a:prstGeom prst="rect">
            <a:avLst/>
          </a:prstGeom>
        </p:spPr>
      </p:pic>
      <p:sp>
        <p:nvSpPr>
          <p:cNvPr id="13" name="Left Arrow 12"/>
          <p:cNvSpPr/>
          <p:nvPr/>
        </p:nvSpPr>
        <p:spPr bwMode="auto">
          <a:xfrm rot="2674613">
            <a:off x="9044252" y="5334100"/>
            <a:ext cx="2514445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1000" y="6477000"/>
            <a:ext cx="3831360" cy="1631216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last delivery is stop 3 so when that is completed, the driver will be prompted to complete the manifest</a:t>
            </a:r>
          </a:p>
        </p:txBody>
      </p:sp>
    </p:spTree>
    <p:extLst>
      <p:ext uri="{BB962C8B-B14F-4D97-AF65-F5344CB8AC3E}">
        <p14:creationId xmlns:p14="http://schemas.microsoft.com/office/powerpoint/2010/main" val="152614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“Take Me Home”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399" y="1765300"/>
            <a:ext cx="5375464" cy="47548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78451" y="5943683"/>
            <a:ext cx="3831360" cy="2400657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After the last delivery / break, the driver will be taken to the “Take Me Home” map that provides turn-by-turn directions back to the originating branch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400" y="5151120"/>
            <a:ext cx="5375464" cy="4754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0" y="2325874"/>
            <a:ext cx="3389497" cy="27795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Left Arrow 14"/>
          <p:cNvSpPr/>
          <p:nvPr/>
        </p:nvSpPr>
        <p:spPr bwMode="auto">
          <a:xfrm>
            <a:off x="8106349" y="3756618"/>
            <a:ext cx="1380551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84523" y="2747183"/>
            <a:ext cx="3757882" cy="86177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Deliver will show the driver is on their way home</a:t>
            </a:r>
          </a:p>
        </p:txBody>
      </p:sp>
      <p:sp>
        <p:nvSpPr>
          <p:cNvPr id="18" name="Left Arrow 17"/>
          <p:cNvSpPr/>
          <p:nvPr/>
        </p:nvSpPr>
        <p:spPr bwMode="auto">
          <a:xfrm>
            <a:off x="9885076" y="5913120"/>
            <a:ext cx="22860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18476" y="6439813"/>
            <a:ext cx="2178881" cy="2785378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When the driver is back at the branch, they will press the “Complete Take Me Home” button</a:t>
            </a:r>
          </a:p>
        </p:txBody>
      </p:sp>
    </p:spTree>
    <p:extLst>
      <p:ext uri="{BB962C8B-B14F-4D97-AF65-F5344CB8AC3E}">
        <p14:creationId xmlns:p14="http://schemas.microsoft.com/office/powerpoint/2010/main" val="17093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571500" indent="-5715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marL="571500" indent="-571500" algn="l">
              <a:buFont typeface="Arial" charset="0"/>
              <a:buChar char="•"/>
            </a:pPr>
            <a:endParaRPr lang="en-US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Counter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1800" y="1536700"/>
            <a:ext cx="8786817" cy="777240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>
            <a:off x="6831413" y="2895600"/>
            <a:ext cx="2033187" cy="457200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Left Arrow 16"/>
          <p:cNvSpPr/>
          <p:nvPr/>
        </p:nvSpPr>
        <p:spPr bwMode="auto">
          <a:xfrm rot="20855840">
            <a:off x="4739281" y="5111588"/>
            <a:ext cx="2058587" cy="457200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6400" y="3505200"/>
            <a:ext cx="4175254" cy="40933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739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General Notes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order to troubleshoot connectivity, we’ve added an icon next to the account name in settings that will show you if the iPad is able to reach our service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5140167"/>
            <a:ext cx="8518457" cy="17178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200" y="7086601"/>
            <a:ext cx="8518457" cy="17386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Left Arrow 7"/>
          <p:cNvSpPr/>
          <p:nvPr/>
        </p:nvSpPr>
        <p:spPr bwMode="auto">
          <a:xfrm>
            <a:off x="9962980" y="5999083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>
            <a:off x="9962979" y="8010499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65634" y="5455419"/>
            <a:ext cx="1621560" cy="47705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500" dirty="0" smtClean="0"/>
              <a:t>Connected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65634" y="7476404"/>
            <a:ext cx="2274749" cy="477054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500" smtClean="0"/>
              <a:t>Not Connected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121621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Terms &amp; Conditions URL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branch specific control file, “Innovo SigTouch Terms &amp; Conditions URL”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Counter and Will-call modes we use the price branch of the order when checking the control file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In Truck mode we use the manifest branch</a:t>
            </a:r>
          </a:p>
          <a:p>
            <a:pPr marL="342900" indent="-342900" algn="l">
              <a:buFont typeface="Arial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53698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Banner Color Theme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setting under Banner section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Applies to both Counter and Will-Call (if the Enable Banner setting is enabled for Will-Call)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Banner Type is set to Text, the new banner color theme will apply to the background, the sign order button, and the settings button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Banner Type is not set to Text, the new banner color theme will apply just to the sign order button and settings button</a:t>
            </a:r>
            <a:endParaRPr lang="en-US" sz="4400" dirty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4099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Banner Color Theme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1" y="1417320"/>
            <a:ext cx="5892335" cy="5212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838" y="1383982"/>
            <a:ext cx="5892336" cy="5212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5243721"/>
            <a:ext cx="5892336" cy="5212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837" y="5281821"/>
            <a:ext cx="5892336" cy="521208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>
            <a:off x="5526836" y="4855018"/>
            <a:ext cx="1813764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>
            <a:off x="9152599" y="8458200"/>
            <a:ext cx="19050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98200" y="7349500"/>
            <a:ext cx="1854200" cy="1015663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Banner Type is URL and Color Theme is Red</a:t>
            </a:r>
            <a:endParaRPr lang="en-US" sz="2000" dirty="0"/>
          </a:p>
        </p:txBody>
      </p:sp>
      <p:sp>
        <p:nvSpPr>
          <p:cNvPr id="14" name="Left Arrow 13"/>
          <p:cNvSpPr/>
          <p:nvPr/>
        </p:nvSpPr>
        <p:spPr bwMode="auto">
          <a:xfrm rot="634505">
            <a:off x="10509971" y="6266553"/>
            <a:ext cx="1067732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01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Will-Call Mode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400" y="2339400"/>
            <a:ext cx="117348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display staging location and package quantities for each order 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control file, “Innovo SigTouch Display Staging Location in Will-Call Mode”</a:t>
            </a: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 smtClean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Ability to select printer after customer signs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New setting, </a:t>
            </a:r>
            <a:r>
              <a:rPr lang="en-US" sz="4400" b="1" dirty="0" smtClean="0">
                <a:latin typeface="Gill Sans Light"/>
                <a:cs typeface="Gill Sans Light"/>
              </a:rPr>
              <a:t>Enable Printer Select at Signing</a:t>
            </a:r>
          </a:p>
        </p:txBody>
      </p:sp>
    </p:spTree>
    <p:extLst>
      <p:ext uri="{BB962C8B-B14F-4D97-AF65-F5344CB8AC3E}">
        <p14:creationId xmlns:p14="http://schemas.microsoft.com/office/powerpoint/2010/main" val="13040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Staging Location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600" y="1128380"/>
            <a:ext cx="9320217" cy="8244220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 bwMode="auto">
          <a:xfrm rot="1800000">
            <a:off x="2337882" y="3679149"/>
            <a:ext cx="1813764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 rot="8292608">
            <a:off x="4312614" y="3541567"/>
            <a:ext cx="986732" cy="426803"/>
          </a:xfrm>
          <a:prstGeom prst="leftArrow">
            <a:avLst>
              <a:gd name="adj1" fmla="val 50000"/>
              <a:gd name="adj2" fmla="val 63581"/>
            </a:avLst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378" y="1600200"/>
            <a:ext cx="4607222" cy="407532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85200" y="5356860"/>
            <a:ext cx="3657600" cy="3939540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Here is an example of the large signing screen in will-call mode. </a:t>
            </a:r>
          </a:p>
          <a:p>
            <a:endParaRPr lang="en-US" sz="2500" dirty="0"/>
          </a:p>
          <a:p>
            <a:r>
              <a:rPr lang="en-US" sz="2500" dirty="0" smtClean="0"/>
              <a:t>One change to note here</a:t>
            </a:r>
            <a:r>
              <a:rPr lang="en-US" sz="2500" dirty="0"/>
              <a:t>,</a:t>
            </a:r>
            <a:r>
              <a:rPr lang="en-US" sz="2500" dirty="0" smtClean="0"/>
              <a:t> if you require a signed-by, the Accept button will not highlight from gray to blue until you enter in the signed-by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27651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863600" y="2317750"/>
            <a:ext cx="11531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Enable Printer Select at Signing</a:t>
            </a:r>
            <a:endParaRPr lang="en-US" sz="5000" b="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The new setting is only available if current setting </a:t>
            </a:r>
            <a:r>
              <a:rPr lang="en-US" sz="4400" b="1" dirty="0" smtClean="0">
                <a:latin typeface="Gill Sans Light"/>
                <a:cs typeface="Gill Sans Light"/>
              </a:rPr>
              <a:t>Enable Printing </a:t>
            </a:r>
            <a:r>
              <a:rPr lang="en-US" sz="4400" dirty="0" smtClean="0">
                <a:latin typeface="Gill Sans Light"/>
                <a:cs typeface="Gill Sans Light"/>
              </a:rPr>
              <a:t>is set to either “Printing Enabled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Default Yes” or “Printing Enabled </a:t>
            </a:r>
            <a:r>
              <a:rPr lang="mr-IN" sz="4400" dirty="0" smtClean="0">
                <a:latin typeface="Gill Sans Light"/>
                <a:cs typeface="Gill Sans Light"/>
              </a:rPr>
              <a:t>–</a:t>
            </a:r>
            <a:r>
              <a:rPr lang="en-US" sz="4400" dirty="0" smtClean="0">
                <a:latin typeface="Gill Sans Light"/>
                <a:cs typeface="Gill Sans Light"/>
              </a:rPr>
              <a:t> Default No”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 smtClean="0">
                <a:latin typeface="Gill Sans Light"/>
                <a:cs typeface="Gill Sans Light"/>
              </a:rPr>
              <a:t>If you want users to have access to multiple printers within a single printer location, set the </a:t>
            </a:r>
            <a:r>
              <a:rPr lang="en-US" sz="4400" b="1" dirty="0" smtClean="0">
                <a:latin typeface="Gill Sans Light"/>
                <a:cs typeface="Gill Sans Light"/>
              </a:rPr>
              <a:t>Printer Locations </a:t>
            </a:r>
            <a:r>
              <a:rPr lang="en-US" sz="4400" dirty="0" smtClean="0">
                <a:latin typeface="Gill Sans Light"/>
                <a:cs typeface="Gill Sans Light"/>
              </a:rPr>
              <a:t>setting to that single printer location and set the </a:t>
            </a:r>
            <a:r>
              <a:rPr lang="en-US" sz="4400" b="1" dirty="0" smtClean="0">
                <a:latin typeface="Gill Sans Light"/>
                <a:cs typeface="Gill Sans Light"/>
              </a:rPr>
              <a:t>Printer</a:t>
            </a:r>
            <a:r>
              <a:rPr lang="en-US" sz="4400" dirty="0" smtClean="0">
                <a:latin typeface="Gill Sans Light"/>
                <a:cs typeface="Gill Sans Light"/>
              </a:rPr>
              <a:t> setting to the printer in that location used more often</a:t>
            </a:r>
          </a:p>
        </p:txBody>
      </p:sp>
    </p:spTree>
    <p:extLst>
      <p:ext uri="{BB962C8B-B14F-4D97-AF65-F5344CB8AC3E}">
        <p14:creationId xmlns:p14="http://schemas.microsoft.com/office/powerpoint/2010/main" val="9986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31502</TotalTime>
  <Pages>0</Pages>
  <Words>1453</Words>
  <Characters>0</Characters>
  <Application>Microsoft Macintosh PowerPoint</Application>
  <PresentationFormat>Custom</PresentationFormat>
  <Lines>0</Lines>
  <Paragraphs>165</Paragraphs>
  <Slides>30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30</vt:i4>
      </vt:variant>
    </vt:vector>
  </HeadingPairs>
  <TitlesOfParts>
    <vt:vector size="55" baseType="lpstr">
      <vt:lpstr>Calibri</vt:lpstr>
      <vt:lpstr>DIN Alternate</vt:lpstr>
      <vt:lpstr>DIN Condensed</vt:lpstr>
      <vt:lpstr>Gill Sans</vt:lpstr>
      <vt:lpstr>Gill Sans Light</vt:lpstr>
      <vt:lpstr>Helvetica</vt:lpstr>
      <vt:lpstr>Helvetica Neue Medium</vt:lpstr>
      <vt:lpstr>Helvetica Neue UltraLight</vt:lpstr>
      <vt:lpstr>ＭＳ Ｐゴシック</vt:lpstr>
      <vt:lpstr>ヒラギノ角ゴ ProN W3</vt:lpstr>
      <vt:lpstr>Arial</vt:lpstr>
      <vt:lpstr>Title &amp; Subtitle</vt:lpstr>
      <vt:lpstr>Bullets</vt:lpstr>
      <vt:lpstr>Title - Center</vt:lpstr>
      <vt:lpstr>Title &amp; Bullets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Signature Touch 2.6.0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Springfield Electric</dc:title>
  <dc:subject/>
  <dc:creator/>
  <cp:keywords/>
  <dc:description/>
  <cp:lastModifiedBy>Robin Merrion</cp:lastModifiedBy>
  <cp:revision>1166</cp:revision>
  <cp:lastPrinted>2017-01-24T21:49:23Z</cp:lastPrinted>
  <dcterms:modified xsi:type="dcterms:W3CDTF">2017-04-26T21:42:37Z</dcterms:modified>
</cp:coreProperties>
</file>