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45"/>
  </p:notesMasterIdLst>
  <p:sldIdLst>
    <p:sldId id="557" r:id="rId15"/>
    <p:sldId id="465" r:id="rId16"/>
    <p:sldId id="490" r:id="rId17"/>
    <p:sldId id="491" r:id="rId18"/>
    <p:sldId id="496" r:id="rId19"/>
    <p:sldId id="497" r:id="rId20"/>
    <p:sldId id="492" r:id="rId21"/>
    <p:sldId id="493" r:id="rId22"/>
    <p:sldId id="494" r:id="rId23"/>
    <p:sldId id="498" r:id="rId24"/>
    <p:sldId id="495" r:id="rId25"/>
    <p:sldId id="499" r:id="rId26"/>
    <p:sldId id="500" r:id="rId27"/>
    <p:sldId id="501" r:id="rId28"/>
    <p:sldId id="502" r:id="rId29"/>
    <p:sldId id="503" r:id="rId30"/>
    <p:sldId id="504" r:id="rId31"/>
    <p:sldId id="505" r:id="rId32"/>
    <p:sldId id="506" r:id="rId33"/>
    <p:sldId id="547" r:id="rId34"/>
    <p:sldId id="507" r:id="rId35"/>
    <p:sldId id="543" r:id="rId36"/>
    <p:sldId id="508" r:id="rId37"/>
    <p:sldId id="509" r:id="rId38"/>
    <p:sldId id="510" r:id="rId39"/>
    <p:sldId id="511" r:id="rId40"/>
    <p:sldId id="544" r:id="rId41"/>
    <p:sldId id="545" r:id="rId42"/>
    <p:sldId id="546" r:id="rId43"/>
    <p:sldId id="529" r:id="rId44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8" autoAdjust="0"/>
    <p:restoredTop sz="93785" autoAdjust="0"/>
  </p:normalViewPr>
  <p:slideViewPr>
    <p:cSldViewPr>
      <p:cViewPr>
        <p:scale>
          <a:sx n="76" d="100"/>
          <a:sy n="76" d="100"/>
        </p:scale>
        <p:origin x="2192" y="40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3F47ABC-3989-5F43-B1E8-AB41018CD10F}" type="datetimeFigureOut">
              <a:rPr lang="en-US"/>
              <a:pPr>
                <a:defRPr/>
              </a:pPr>
              <a:t>4/26/17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17135B4-76D6-6447-AE89-FE9449AC3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19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22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47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9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12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0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55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6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43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38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25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05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11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135B4-76D6-6447-AE89-FE9449AC36F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08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590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3649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8136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2646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8048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23969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8001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1892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2849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35280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04289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61075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6160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11584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7010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35698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0268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38156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54060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210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6111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262178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51042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6828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77775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7506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0276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1604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9201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8418964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76196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74890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4241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9753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32698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47497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87236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41064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0577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15521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38955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943390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0684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1940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6854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2424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05916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189935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86465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6216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38785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41019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23185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34698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29855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2292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07452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36913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55843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1752152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511483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81319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251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720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0204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13106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4366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8498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16427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27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8073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Title Text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18979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6752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6515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692376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4426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9320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545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482314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4910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77325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17079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4836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9588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458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1027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465856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1203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326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8101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185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54538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403678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482988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1577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7158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6982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4253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36232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5892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9356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4760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830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183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319189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110864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8973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0778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911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8622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26600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35315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2527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8046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221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3251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485273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82900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009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6956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5741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079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4407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50144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9697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9929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0792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42970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297561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137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8214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0271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645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679940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5987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03958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4753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3933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6282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4166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38080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780708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1469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4302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0260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7521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86981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461137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817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2972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03089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50402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272260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8361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499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grpSp>
        <p:nvGrpSpPr>
          <p:cNvPr id="4" name="Group"/>
          <p:cNvGrpSpPr>
            <a:grpSpLocks/>
          </p:cNvGrpSpPr>
          <p:nvPr userDrawn="1"/>
        </p:nvGrpSpPr>
        <p:grpSpPr bwMode="auto">
          <a:xfrm>
            <a:off x="-7938" y="9618663"/>
            <a:ext cx="13020676" cy="134937"/>
            <a:chOff x="0" y="0"/>
            <a:chExt cx="13020873" cy="135532"/>
          </a:xfrm>
        </p:grpSpPr>
        <p:sp>
          <p:nvSpPr>
            <p:cNvPr id="5" name="Rectangle"/>
            <p:cNvSpPr/>
            <p:nvPr/>
          </p:nvSpPr>
          <p:spPr>
            <a:xfrm>
              <a:off x="0" y="0"/>
              <a:ext cx="2606715" cy="135532"/>
            </a:xfrm>
            <a:prstGeom prst="rect">
              <a:avLst/>
            </a:prstGeom>
            <a:solidFill>
              <a:srgbClr val="53A7D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6" name="Rectangle"/>
            <p:cNvSpPr/>
            <p:nvPr/>
          </p:nvSpPr>
          <p:spPr>
            <a:xfrm>
              <a:off x="2603540" y="0"/>
              <a:ext cx="2606714" cy="135532"/>
            </a:xfrm>
            <a:prstGeom prst="rect">
              <a:avLst/>
            </a:prstGeom>
            <a:solidFill>
              <a:srgbClr val="C94D48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7" name="Rectangle"/>
            <p:cNvSpPr/>
            <p:nvPr/>
          </p:nvSpPr>
          <p:spPr>
            <a:xfrm>
              <a:off x="5207080" y="0"/>
              <a:ext cx="2606714" cy="135532"/>
            </a:xfrm>
            <a:prstGeom prst="rect">
              <a:avLst/>
            </a:prstGeom>
            <a:solidFill>
              <a:srgbClr val="F0C743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8" name="Rectangle"/>
            <p:cNvSpPr/>
            <p:nvPr/>
          </p:nvSpPr>
          <p:spPr>
            <a:xfrm>
              <a:off x="7810619" y="0"/>
              <a:ext cx="2606714" cy="135532"/>
            </a:xfrm>
            <a:prstGeom prst="rect">
              <a:avLst/>
            </a:prstGeom>
            <a:solidFill>
              <a:srgbClr val="48879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9" name="Rectangle"/>
            <p:cNvSpPr/>
            <p:nvPr/>
          </p:nvSpPr>
          <p:spPr>
            <a:xfrm>
              <a:off x="10414159" y="0"/>
              <a:ext cx="2606714" cy="135532"/>
            </a:xfrm>
            <a:prstGeom prst="rect">
              <a:avLst/>
            </a:prstGeom>
            <a:solidFill>
              <a:srgbClr val="EE8541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</p:grpSp>
      <p:grpSp>
        <p:nvGrpSpPr>
          <p:cNvPr id="10" name="Group"/>
          <p:cNvGrpSpPr>
            <a:grpSpLocks/>
          </p:cNvGrpSpPr>
          <p:nvPr userDrawn="1"/>
        </p:nvGrpSpPr>
        <p:grpSpPr bwMode="auto">
          <a:xfrm>
            <a:off x="0" y="0"/>
            <a:ext cx="13020675" cy="134938"/>
            <a:chOff x="0" y="0"/>
            <a:chExt cx="13020873" cy="135532"/>
          </a:xfrm>
        </p:grpSpPr>
        <p:sp>
          <p:nvSpPr>
            <p:cNvPr id="11" name="Rectangle"/>
            <p:cNvSpPr/>
            <p:nvPr/>
          </p:nvSpPr>
          <p:spPr>
            <a:xfrm>
              <a:off x="0" y="0"/>
              <a:ext cx="2606715" cy="135532"/>
            </a:xfrm>
            <a:prstGeom prst="rect">
              <a:avLst/>
            </a:prstGeom>
            <a:solidFill>
              <a:srgbClr val="53A7D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12" name="Rectangle"/>
            <p:cNvSpPr/>
            <p:nvPr/>
          </p:nvSpPr>
          <p:spPr>
            <a:xfrm>
              <a:off x="2603540" y="0"/>
              <a:ext cx="2606715" cy="135532"/>
            </a:xfrm>
            <a:prstGeom prst="rect">
              <a:avLst/>
            </a:prstGeom>
            <a:solidFill>
              <a:srgbClr val="C94D48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13" name="Rectangle"/>
            <p:cNvSpPr/>
            <p:nvPr/>
          </p:nvSpPr>
          <p:spPr>
            <a:xfrm>
              <a:off x="5207079" y="0"/>
              <a:ext cx="2606715" cy="135532"/>
            </a:xfrm>
            <a:prstGeom prst="rect">
              <a:avLst/>
            </a:prstGeom>
            <a:solidFill>
              <a:srgbClr val="F0C743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14" name="Rectangle"/>
            <p:cNvSpPr/>
            <p:nvPr/>
          </p:nvSpPr>
          <p:spPr>
            <a:xfrm>
              <a:off x="7810619" y="0"/>
              <a:ext cx="2606715" cy="135532"/>
            </a:xfrm>
            <a:prstGeom prst="rect">
              <a:avLst/>
            </a:prstGeom>
            <a:solidFill>
              <a:srgbClr val="48879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15" name="Rectangle"/>
            <p:cNvSpPr/>
            <p:nvPr/>
          </p:nvSpPr>
          <p:spPr>
            <a:xfrm>
              <a:off x="10414158" y="0"/>
              <a:ext cx="2606715" cy="135532"/>
            </a:xfrm>
            <a:prstGeom prst="rect">
              <a:avLst/>
            </a:prstGeom>
            <a:solidFill>
              <a:srgbClr val="EE8541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81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4.jpeg" descr="image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0" y="8656638"/>
            <a:ext cx="20716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66" name="WebsiteFlatirons.jpg" descr="WebsiteFlatirons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3"/>
            <a:ext cx="13004800" cy="950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4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2467" name="Innovate 2017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2400"/>
              </a:spcBef>
            </a:pPr>
            <a:r>
              <a:rPr lang="en-US" altLang="x-none" sz="5400" dirty="0">
                <a:solidFill>
                  <a:srgbClr val="838787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Signature Touch 2.6.0</a:t>
            </a:r>
          </a:p>
        </p:txBody>
      </p:sp>
      <p:sp>
        <p:nvSpPr>
          <p:cNvPr id="200" name="Deliver Pro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sz="13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Innovate 2017</a:t>
            </a:r>
            <a:endParaRPr sz="13800" dirty="0">
              <a:solidFill>
                <a:schemeClr val="tx1">
                  <a:lumMod val="65000"/>
                  <a:lumOff val="35000"/>
                </a:schemeClr>
              </a:solidFill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pic>
        <p:nvPicPr>
          <p:cNvPr id="62469" name="image2.png" descr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8641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70" name="image2.png" descr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8641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71" name="image2.png" descr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8641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72" name="image2.png" descr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8641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73" name="image2.png" descr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8641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74" name="image3.png" descr="image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4114800"/>
            <a:ext cx="1905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75" name="image3.png" descr="image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4114800"/>
            <a:ext cx="1905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76" name="image2.png" descr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8641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2477" name="image2.png" descr="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8641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62478" name="Group"/>
          <p:cNvGrpSpPr>
            <a:grpSpLocks/>
          </p:cNvGrpSpPr>
          <p:nvPr/>
        </p:nvGrpSpPr>
        <p:grpSpPr bwMode="auto">
          <a:xfrm>
            <a:off x="0" y="0"/>
            <a:ext cx="13020675" cy="134938"/>
            <a:chOff x="0" y="0"/>
            <a:chExt cx="13020873" cy="135532"/>
          </a:xfrm>
        </p:grpSpPr>
        <p:sp>
          <p:nvSpPr>
            <p:cNvPr id="211" name="Rectangle"/>
            <p:cNvSpPr/>
            <p:nvPr/>
          </p:nvSpPr>
          <p:spPr>
            <a:xfrm>
              <a:off x="0" y="0"/>
              <a:ext cx="2606715" cy="135532"/>
            </a:xfrm>
            <a:prstGeom prst="rect">
              <a:avLst/>
            </a:prstGeom>
            <a:solidFill>
              <a:srgbClr val="53A7D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212" name="Rectangle"/>
            <p:cNvSpPr/>
            <p:nvPr/>
          </p:nvSpPr>
          <p:spPr>
            <a:xfrm>
              <a:off x="2603540" y="0"/>
              <a:ext cx="2606715" cy="135532"/>
            </a:xfrm>
            <a:prstGeom prst="rect">
              <a:avLst/>
            </a:prstGeom>
            <a:solidFill>
              <a:srgbClr val="C94D48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213" name="Rectangle"/>
            <p:cNvSpPr/>
            <p:nvPr/>
          </p:nvSpPr>
          <p:spPr>
            <a:xfrm>
              <a:off x="5207079" y="0"/>
              <a:ext cx="2606715" cy="135532"/>
            </a:xfrm>
            <a:prstGeom prst="rect">
              <a:avLst/>
            </a:prstGeom>
            <a:solidFill>
              <a:srgbClr val="F0C743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214" name="Rectangle"/>
            <p:cNvSpPr/>
            <p:nvPr/>
          </p:nvSpPr>
          <p:spPr>
            <a:xfrm>
              <a:off x="7810619" y="0"/>
              <a:ext cx="2606715" cy="135532"/>
            </a:xfrm>
            <a:prstGeom prst="rect">
              <a:avLst/>
            </a:prstGeom>
            <a:solidFill>
              <a:srgbClr val="48879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215" name="Rectangle"/>
            <p:cNvSpPr/>
            <p:nvPr/>
          </p:nvSpPr>
          <p:spPr>
            <a:xfrm>
              <a:off x="10414158" y="0"/>
              <a:ext cx="2606715" cy="135532"/>
            </a:xfrm>
            <a:prstGeom prst="rect">
              <a:avLst/>
            </a:prstGeom>
            <a:solidFill>
              <a:srgbClr val="EE8541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</p:grpSp>
      <p:grpSp>
        <p:nvGrpSpPr>
          <p:cNvPr id="62479" name="Group"/>
          <p:cNvGrpSpPr>
            <a:grpSpLocks/>
          </p:cNvGrpSpPr>
          <p:nvPr/>
        </p:nvGrpSpPr>
        <p:grpSpPr bwMode="auto">
          <a:xfrm>
            <a:off x="-7938" y="9618663"/>
            <a:ext cx="13020676" cy="134937"/>
            <a:chOff x="0" y="0"/>
            <a:chExt cx="13020873" cy="135532"/>
          </a:xfrm>
        </p:grpSpPr>
        <p:sp>
          <p:nvSpPr>
            <p:cNvPr id="217" name="Rectangle"/>
            <p:cNvSpPr/>
            <p:nvPr/>
          </p:nvSpPr>
          <p:spPr>
            <a:xfrm>
              <a:off x="0" y="0"/>
              <a:ext cx="2606715" cy="135532"/>
            </a:xfrm>
            <a:prstGeom prst="rect">
              <a:avLst/>
            </a:prstGeom>
            <a:solidFill>
              <a:srgbClr val="53A7D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218" name="Rectangle"/>
            <p:cNvSpPr/>
            <p:nvPr/>
          </p:nvSpPr>
          <p:spPr>
            <a:xfrm>
              <a:off x="2603540" y="0"/>
              <a:ext cx="2606714" cy="135532"/>
            </a:xfrm>
            <a:prstGeom prst="rect">
              <a:avLst/>
            </a:prstGeom>
            <a:solidFill>
              <a:srgbClr val="C94D48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219" name="Rectangle"/>
            <p:cNvSpPr/>
            <p:nvPr/>
          </p:nvSpPr>
          <p:spPr>
            <a:xfrm>
              <a:off x="5207080" y="0"/>
              <a:ext cx="2606714" cy="135532"/>
            </a:xfrm>
            <a:prstGeom prst="rect">
              <a:avLst/>
            </a:prstGeom>
            <a:solidFill>
              <a:srgbClr val="F0C743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220" name="Rectangle"/>
            <p:cNvSpPr/>
            <p:nvPr/>
          </p:nvSpPr>
          <p:spPr>
            <a:xfrm>
              <a:off x="7810619" y="0"/>
              <a:ext cx="2606714" cy="135532"/>
            </a:xfrm>
            <a:prstGeom prst="rect">
              <a:avLst/>
            </a:prstGeom>
            <a:solidFill>
              <a:srgbClr val="48879C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  <p:sp>
          <p:nvSpPr>
            <p:cNvPr id="221" name="Rectangle"/>
            <p:cNvSpPr/>
            <p:nvPr/>
          </p:nvSpPr>
          <p:spPr>
            <a:xfrm>
              <a:off x="10414159" y="0"/>
              <a:ext cx="2606714" cy="135532"/>
            </a:xfrm>
            <a:prstGeom prst="rect">
              <a:avLst/>
            </a:prstGeom>
            <a:solidFill>
              <a:srgbClr val="EE8541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 cap="all">
                <a:solidFill>
                  <a:srgbClr val="FFFFFF"/>
                </a:solidFill>
                <a:latin typeface="+mn-lt"/>
                <a:ea typeface="+mn-ea"/>
                <a:sym typeface="DIN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741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Printer Select at Signing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7400" y="2339400"/>
            <a:ext cx="117348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If you want users to have access to multiple printer locations, the </a:t>
            </a:r>
            <a:r>
              <a:rPr lang="en-US" sz="4400" b="1" dirty="0" smtClean="0">
                <a:latin typeface="Gill Sans Light"/>
                <a:cs typeface="Gill Sans Light"/>
              </a:rPr>
              <a:t>Printer Locations </a:t>
            </a:r>
            <a:r>
              <a:rPr lang="en-US" sz="4400" dirty="0" smtClean="0">
                <a:latin typeface="Gill Sans Light"/>
                <a:cs typeface="Gill Sans Light"/>
              </a:rPr>
              <a:t>setting now allows you to select multiple locations that the user will select from after the customer signs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You will still need to set a default printer in the </a:t>
            </a:r>
            <a:r>
              <a:rPr lang="en-US" sz="4400" b="1" dirty="0" smtClean="0">
                <a:latin typeface="Gill Sans Light"/>
                <a:cs typeface="Gill Sans Light"/>
              </a:rPr>
              <a:t>Printer </a:t>
            </a:r>
            <a:r>
              <a:rPr lang="en-US" sz="4400" dirty="0" smtClean="0">
                <a:latin typeface="Gill Sans Light"/>
                <a:cs typeface="Gill Sans Light"/>
              </a:rPr>
              <a:t>setting and printers across all of the printer locations selected will be available </a:t>
            </a:r>
          </a:p>
        </p:txBody>
      </p:sp>
    </p:spTree>
    <p:extLst>
      <p:ext uri="{BB962C8B-B14F-4D97-AF65-F5344CB8AC3E}">
        <p14:creationId xmlns:p14="http://schemas.microsoft.com/office/powerpoint/2010/main" val="10421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Printer Select at Signing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600" y="2346325"/>
            <a:ext cx="10058400" cy="2302765"/>
          </a:xfrm>
          <a:prstGeom prst="rect">
            <a:avLst/>
          </a:prstGeom>
          <a:ln w="15875"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950" y="5351808"/>
            <a:ext cx="10058400" cy="2416373"/>
          </a:xfrm>
          <a:prstGeom prst="rect">
            <a:avLst/>
          </a:prstGeom>
          <a:ln w="15875">
            <a:solidFill>
              <a:srgbClr val="000000"/>
            </a:solidFill>
          </a:ln>
        </p:spPr>
      </p:pic>
      <p:sp>
        <p:nvSpPr>
          <p:cNvPr id="9" name="Left Arrow 8"/>
          <p:cNvSpPr/>
          <p:nvPr/>
        </p:nvSpPr>
        <p:spPr bwMode="auto">
          <a:xfrm rot="5400000">
            <a:off x="8021124" y="4698489"/>
            <a:ext cx="2520622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Printer Select at Signing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1536700"/>
            <a:ext cx="8786817" cy="777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64600" y="2374900"/>
            <a:ext cx="3657600" cy="5863144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The default printer will be selected </a:t>
            </a:r>
            <a:r>
              <a:rPr lang="mr-IN" sz="2500" dirty="0" smtClean="0"/>
              <a:t>–</a:t>
            </a:r>
            <a:r>
              <a:rPr lang="en-US" sz="2500" dirty="0" smtClean="0"/>
              <a:t> to use that printer, just press the Print button. To use a different printer, select that printer from the list and then press the Print button. </a:t>
            </a:r>
            <a:endParaRPr lang="en-US" sz="2500" dirty="0"/>
          </a:p>
          <a:p>
            <a:endParaRPr lang="en-US" sz="2500" dirty="0" smtClean="0"/>
          </a:p>
          <a:p>
            <a:r>
              <a:rPr lang="en-US" sz="2500" dirty="0" smtClean="0"/>
              <a:t>If the user does not press the Print button, the ship ticket will automatically print in 15 seconds and the next customer’s orders will be available for selection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4631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Note on Settings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7400" y="2339400"/>
            <a:ext cx="117348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Some settings will not display by default. For example, if you do not enable printing in will-call mode, you will not see the settings to select a printer or printer location.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00" y="5227068"/>
            <a:ext cx="10058400" cy="1326058"/>
          </a:xfrm>
          <a:prstGeom prst="rect">
            <a:avLst/>
          </a:prstGeom>
          <a:ln w="15875"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00" y="6756714"/>
            <a:ext cx="10058400" cy="2528179"/>
          </a:xfrm>
          <a:prstGeom prst="rect">
            <a:avLst/>
          </a:prstGeom>
          <a:ln w="15875">
            <a:solidFill>
              <a:srgbClr val="000000"/>
            </a:solidFill>
          </a:ln>
        </p:spPr>
      </p:pic>
      <p:sp>
        <p:nvSpPr>
          <p:cNvPr id="11" name="Left Arrow 10"/>
          <p:cNvSpPr/>
          <p:nvPr/>
        </p:nvSpPr>
        <p:spPr bwMode="auto">
          <a:xfrm>
            <a:off x="11379200" y="5676695"/>
            <a:ext cx="1300676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Left Arrow 11"/>
          <p:cNvSpPr/>
          <p:nvPr/>
        </p:nvSpPr>
        <p:spPr bwMode="auto">
          <a:xfrm>
            <a:off x="11379200" y="7089654"/>
            <a:ext cx="1300676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0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Truck Mode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7400" y="2339400"/>
            <a:ext cx="117348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New Settings</a:t>
            </a: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Use Login Account as Default Driver</a:t>
            </a: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Enable Log Out from Select Menu</a:t>
            </a: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Enable Stop Consolidation/Grouping</a:t>
            </a:r>
          </a:p>
          <a:p>
            <a:pPr marL="1943100" lvl="3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Enable Address Matching</a:t>
            </a: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Enable Break Times</a:t>
            </a: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Enable Take Me Home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Truck Mode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7400" y="2339400"/>
            <a:ext cx="117348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Use Login Account as Default Driver</a:t>
            </a:r>
            <a:endParaRPr lang="en-US" sz="4400" dirty="0">
              <a:latin typeface="Gill Sans Light"/>
              <a:cs typeface="Gill Sans Light"/>
            </a:endParaRP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If you have drivers share iPad’s </a:t>
            </a: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If each driver logs in with their own login</a:t>
            </a: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If the driver login is assigned to the driver’s eclipse user ID that is used on the manifest</a:t>
            </a:r>
            <a:endParaRPr lang="en-US" sz="4400" dirty="0">
              <a:latin typeface="Gill Sans Light"/>
              <a:cs typeface="Gill Sans Light"/>
            </a:endParaRPr>
          </a:p>
          <a:p>
            <a:pPr marL="1028700" lvl="1" indent="-571500" algn="l">
              <a:buFont typeface="Arial" charset="0"/>
              <a:buChar char="•"/>
              <a:defRPr/>
            </a:pPr>
            <a:endParaRPr lang="en-US" sz="4400" dirty="0" smtClean="0">
              <a:latin typeface="Gill Sans Light"/>
              <a:cs typeface="Gill Sans Light"/>
            </a:endParaRP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If all of the above is true, enable this setting so when a driver logs in, only their manifests will display in the select manifest screen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41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Truck Mode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7400" y="2339400"/>
            <a:ext cx="117348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Enable Log Out from Select Menu</a:t>
            </a:r>
            <a:endParaRPr lang="en-US" sz="4400" dirty="0">
              <a:latin typeface="Gill Sans Light"/>
              <a:cs typeface="Gill Sans Light"/>
            </a:endParaRP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If the previous setting applies to you, also enable this setting so you don’t have to give the user access to settings to log out</a:t>
            </a:r>
          </a:p>
          <a:p>
            <a:pPr marL="1028700" lvl="1" indent="-57150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00" y="5410200"/>
            <a:ext cx="10058400" cy="3289485"/>
          </a:xfrm>
          <a:prstGeom prst="rect">
            <a:avLst/>
          </a:prstGeom>
          <a:ln w="15875">
            <a:solidFill>
              <a:srgbClr val="000000"/>
            </a:solidFill>
          </a:ln>
        </p:spPr>
      </p:pic>
      <p:sp>
        <p:nvSpPr>
          <p:cNvPr id="7" name="Left Arrow 6"/>
          <p:cNvSpPr/>
          <p:nvPr/>
        </p:nvSpPr>
        <p:spPr bwMode="auto">
          <a:xfrm rot="2081719">
            <a:off x="10663531" y="6355952"/>
            <a:ext cx="1587867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21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Stop Consolidation/Grouping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7400" y="2339400"/>
            <a:ext cx="117348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The Eclipse manifest will only place orders for the same ship-to customer with the same address on a single stop. This could result in your customer signing multiple times for their delivery.</a:t>
            </a:r>
          </a:p>
          <a:p>
            <a:pPr marL="1028700" lvl="1" indent="-57150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This setting allows you to consolidate all stops across the manifest for those ship-to’s rolling up to the same bill-to</a:t>
            </a:r>
            <a:endParaRPr lang="en-US" sz="4400" dirty="0">
              <a:latin typeface="Gill Sans Light"/>
              <a:cs typeface="Gill Sans Light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5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Stop Consolidation/Grouping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7400" y="2339400"/>
            <a:ext cx="117348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Enable Address Matching</a:t>
            </a:r>
            <a:endParaRPr lang="en-US" sz="4400" dirty="0">
              <a:latin typeface="Gill Sans Light"/>
              <a:cs typeface="Gill Sans Light"/>
            </a:endParaRP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If you only want to consolidate stops for ship-to’s rolling up to the same bill-to that have the same shipping address</a:t>
            </a: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By same shipping address, we literally mean the address must match exactly. </a:t>
            </a: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Example: ST does not equate to STREET</a:t>
            </a:r>
          </a:p>
          <a:p>
            <a:pPr marL="1028700" lvl="1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The next version of Sig Touch will allow the driver to manually group stops</a:t>
            </a:r>
            <a:endParaRPr lang="en-US" sz="4400" dirty="0">
              <a:latin typeface="Gill Sans Light"/>
              <a:cs typeface="Gill Sans Light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81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Stop Consolidation/Grouping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1600" y="2130415"/>
            <a:ext cx="5029200" cy="7017306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In this example, all three stops roll up to the same bill-to and have similar but not exact addresses. </a:t>
            </a:r>
          </a:p>
          <a:p>
            <a:endParaRPr lang="en-US" sz="2500" dirty="0"/>
          </a:p>
          <a:p>
            <a:r>
              <a:rPr lang="en-US" sz="2500" dirty="0" smtClean="0"/>
              <a:t>The Eclipse manifest shows these as three separate stops.</a:t>
            </a:r>
          </a:p>
          <a:p>
            <a:endParaRPr lang="en-US" sz="2500" dirty="0"/>
          </a:p>
          <a:p>
            <a:r>
              <a:rPr lang="en-US" sz="2500" dirty="0" smtClean="0"/>
              <a:t>Enable Address Matching is not currently set so all three stops will be consolidated, by default. </a:t>
            </a:r>
          </a:p>
          <a:p>
            <a:endParaRPr lang="en-US" sz="2500" dirty="0"/>
          </a:p>
          <a:p>
            <a:r>
              <a:rPr lang="en-US" sz="2500" dirty="0" smtClean="0"/>
              <a:t>If Enable Address Matching was set, only stops 2 and 3 would be grouped.</a:t>
            </a:r>
          </a:p>
          <a:p>
            <a:endParaRPr lang="en-US" sz="2500" dirty="0"/>
          </a:p>
          <a:p>
            <a:r>
              <a:rPr lang="en-US" sz="2500" dirty="0" smtClean="0"/>
              <a:t>Also note when stops are grouped, the estimated delivery times do not include stop time padding.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87" y="1463040"/>
            <a:ext cx="5582213" cy="493776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 bwMode="auto">
          <a:xfrm>
            <a:off x="5257616" y="2758440"/>
            <a:ext cx="2082984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87" y="5105400"/>
            <a:ext cx="5582213" cy="4937760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 bwMode="auto">
          <a:xfrm rot="20805279">
            <a:off x="2640599" y="6680794"/>
            <a:ext cx="1841565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Left Arrow 11"/>
          <p:cNvSpPr/>
          <p:nvPr/>
        </p:nvSpPr>
        <p:spPr bwMode="auto">
          <a:xfrm rot="1088463">
            <a:off x="5109782" y="7099490"/>
            <a:ext cx="1841565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2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7400" y="2339400"/>
            <a:ext cx="117348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New User Interface (UI) Design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Larger signature box in all modes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Display your Terms &amp; Conditions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Display the staging location in will-call mode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Ability to select printer when signing in will-call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Ability to consolidate stops in truck mode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Ability to add a lunch break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Ability to send a text message and/or email when delivery is complete</a:t>
            </a:r>
          </a:p>
          <a:p>
            <a:pPr marL="571500" indent="-571500" algn="l">
              <a:buFont typeface="Arial" charset="0"/>
              <a:buChar char="•"/>
              <a:defRPr/>
            </a:pPr>
            <a:endParaRPr lang="en-US" sz="4400" dirty="0" smtClean="0">
              <a:latin typeface="Gill Sans Light"/>
              <a:cs typeface="Gill Sans Light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What’s New in 2.6.0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7600" y="12954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44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Stop Consolidation/Grouping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0600" y="2257614"/>
            <a:ext cx="4451372" cy="5478423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The Edit Stops button has a new option, Ungroup Stops.</a:t>
            </a:r>
          </a:p>
          <a:p>
            <a:endParaRPr lang="en-US" sz="2500" dirty="0"/>
          </a:p>
          <a:p>
            <a:r>
              <a:rPr lang="en-US" sz="2500" dirty="0" smtClean="0"/>
              <a:t>If the driver chooses to ungroup the stops, the stops will be ungrouped and the padding times will be added back to each stop.</a:t>
            </a:r>
          </a:p>
          <a:p>
            <a:endParaRPr lang="en-US" sz="2500" dirty="0" smtClean="0"/>
          </a:p>
          <a:p>
            <a:r>
              <a:rPr lang="en-US" sz="2500" dirty="0" smtClean="0"/>
              <a:t>Note, to ensure the stops  match the Eclipse manifest exactly, have the driver press the  “Reset Stops” button after ungrouping.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43" y="5257800"/>
            <a:ext cx="5944023" cy="525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40" y="1295400"/>
            <a:ext cx="5944024" cy="5257800"/>
          </a:xfrm>
          <a:prstGeom prst="rect">
            <a:avLst/>
          </a:prstGeom>
        </p:spPr>
      </p:pic>
      <p:sp>
        <p:nvSpPr>
          <p:cNvPr id="12" name="Left Arrow 11"/>
          <p:cNvSpPr/>
          <p:nvPr/>
        </p:nvSpPr>
        <p:spPr bwMode="auto">
          <a:xfrm rot="7940760">
            <a:off x="2703548" y="2797003"/>
            <a:ext cx="1365071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New Mapping Features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7400" y="2339400"/>
            <a:ext cx="117348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In order to provide better estimated delivery times per stop and on the entire route, we’ve added two new settings:</a:t>
            </a:r>
          </a:p>
          <a:p>
            <a:pPr marL="1485900" lvl="2" indent="-571500" algn="l">
              <a:buFont typeface="Arial" charset="0"/>
              <a:buChar char="•"/>
              <a:defRPr/>
            </a:pPr>
            <a:r>
              <a:rPr lang="en-US" sz="4400" b="1" dirty="0" smtClean="0">
                <a:latin typeface="Gill Sans Light"/>
                <a:cs typeface="Gill Sans Light"/>
              </a:rPr>
              <a:t>Enable Break Times</a:t>
            </a:r>
          </a:p>
          <a:p>
            <a:pPr marL="1485900" lvl="2" indent="-571500" algn="l">
              <a:buFont typeface="Arial" charset="0"/>
              <a:buChar char="•"/>
              <a:defRPr/>
            </a:pPr>
            <a:r>
              <a:rPr lang="en-US" sz="4400" b="1" dirty="0" smtClean="0">
                <a:latin typeface="Gill Sans Light"/>
                <a:cs typeface="Gill Sans Light"/>
              </a:rPr>
              <a:t>Enable “Take Me Home”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In order to take advantage of all the mapping features, including the calculation of estimated delivery times, you must be subscribing to our Google API service</a:t>
            </a:r>
          </a:p>
        </p:txBody>
      </p:sp>
    </p:spTree>
    <p:extLst>
      <p:ext uri="{BB962C8B-B14F-4D97-AF65-F5344CB8AC3E}">
        <p14:creationId xmlns:p14="http://schemas.microsoft.com/office/powerpoint/2010/main" val="19341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Break Times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7400" y="2339400"/>
            <a:ext cx="117348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Setting </a:t>
            </a:r>
            <a:r>
              <a:rPr lang="en-US" sz="4400" b="1" dirty="0" smtClean="0">
                <a:latin typeface="Gill Sans Light"/>
                <a:cs typeface="Gill Sans Light"/>
              </a:rPr>
              <a:t>Enable Stop Editing</a:t>
            </a:r>
            <a:r>
              <a:rPr lang="en-US" sz="4400" dirty="0" smtClean="0">
                <a:latin typeface="Gill Sans Light"/>
                <a:cs typeface="Gill Sans Light"/>
              </a:rPr>
              <a:t> must be enabled 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Pressing the </a:t>
            </a:r>
            <a:r>
              <a:rPr lang="en-US" sz="4400" b="1" dirty="0" smtClean="0">
                <a:latin typeface="Gill Sans Light"/>
                <a:cs typeface="Gill Sans Light"/>
              </a:rPr>
              <a:t>Edit Stops </a:t>
            </a:r>
            <a:r>
              <a:rPr lang="en-US" sz="4400" dirty="0" smtClean="0">
                <a:latin typeface="Gill Sans Light"/>
                <a:cs typeface="Gill Sans Light"/>
              </a:rPr>
              <a:t>button will display a new button called </a:t>
            </a:r>
            <a:r>
              <a:rPr lang="en-US" sz="4400" b="1" dirty="0" smtClean="0">
                <a:latin typeface="Gill Sans Light"/>
                <a:cs typeface="Gill Sans Light"/>
              </a:rPr>
              <a:t>Add Break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You can add multiple break times during the route or a break before returning back to the branch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Break times default to 30 minutes but can be adjusted and will be calculated into the estimated delivery times</a:t>
            </a:r>
          </a:p>
        </p:txBody>
      </p:sp>
    </p:spTree>
    <p:extLst>
      <p:ext uri="{BB962C8B-B14F-4D97-AF65-F5344CB8AC3E}">
        <p14:creationId xmlns:p14="http://schemas.microsoft.com/office/powerpoint/2010/main" val="22149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Break Times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" y="1371600"/>
            <a:ext cx="5685589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" y="5257800"/>
            <a:ext cx="5685588" cy="5029200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 bwMode="auto">
          <a:xfrm rot="2785297">
            <a:off x="2639846" y="3482299"/>
            <a:ext cx="936572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0" y="3708400"/>
            <a:ext cx="5685588" cy="5029200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 bwMode="auto">
          <a:xfrm rot="2785297">
            <a:off x="11256448" y="7022817"/>
            <a:ext cx="1269162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6400" y="8001000"/>
            <a:ext cx="3831360" cy="1246495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To change the duration of a break time, tap on the break time label in Edit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31276" y="2106305"/>
            <a:ext cx="6032553" cy="1246495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When a break is added, it will be inserted below the current stop but can be moved to the appropriate stop position</a:t>
            </a:r>
          </a:p>
        </p:txBody>
      </p:sp>
      <p:sp>
        <p:nvSpPr>
          <p:cNvPr id="16" name="Left Arrow 15"/>
          <p:cNvSpPr/>
          <p:nvPr/>
        </p:nvSpPr>
        <p:spPr bwMode="auto">
          <a:xfrm rot="10800000">
            <a:off x="689028" y="7391400"/>
            <a:ext cx="936572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 rot="10800000">
            <a:off x="689028" y="8077200"/>
            <a:ext cx="936572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Break Times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686" y="2317751"/>
            <a:ext cx="6959514" cy="3642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2317751"/>
            <a:ext cx="4553613" cy="3625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996126" y="6324600"/>
            <a:ext cx="3831360" cy="1246495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During the break, Deliver will display the break in progress</a:t>
            </a:r>
          </a:p>
        </p:txBody>
      </p:sp>
      <p:sp>
        <p:nvSpPr>
          <p:cNvPr id="15" name="Left Arrow 14"/>
          <p:cNvSpPr/>
          <p:nvPr/>
        </p:nvSpPr>
        <p:spPr bwMode="auto">
          <a:xfrm rot="5400000">
            <a:off x="2299087" y="5269881"/>
            <a:ext cx="1225435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 rot="7935610">
            <a:off x="4719097" y="5534255"/>
            <a:ext cx="2855503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0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Break Times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1524000"/>
            <a:ext cx="7236202" cy="6400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7400" y="7051864"/>
            <a:ext cx="5791200" cy="2015936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To complete the break, tap on the next delivery and you will be prompted to complete. If you answer No, the break will auto-complete once the next stop is completed.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800" y="2291057"/>
            <a:ext cx="3110431" cy="51641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797800" y="7772400"/>
            <a:ext cx="3831360" cy="861774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The completed delivery </a:t>
            </a:r>
            <a:r>
              <a:rPr lang="en-US" sz="2500" smtClean="0"/>
              <a:t>time will display in Deliver</a:t>
            </a:r>
            <a:endParaRPr lang="en-US" sz="2500" dirty="0" smtClean="0"/>
          </a:p>
        </p:txBody>
      </p:sp>
      <p:sp>
        <p:nvSpPr>
          <p:cNvPr id="17" name="Left Arrow 16"/>
          <p:cNvSpPr/>
          <p:nvPr/>
        </p:nvSpPr>
        <p:spPr bwMode="auto">
          <a:xfrm rot="2246117">
            <a:off x="10660590" y="5843062"/>
            <a:ext cx="1578267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“Take Me Home”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7400" y="2339400"/>
            <a:ext cx="117348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The current app store version does not automatically track the truck on it’s way home unless the driver waits to complete the manifest when he returns home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And, Deliver does not currently include the estimated miles and time remaining for the trip back to the branch</a:t>
            </a:r>
          </a:p>
          <a:p>
            <a:pPr marL="571500" indent="-57150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This setting attempts to address those issues</a:t>
            </a:r>
          </a:p>
        </p:txBody>
      </p:sp>
    </p:spTree>
    <p:extLst>
      <p:ext uri="{BB962C8B-B14F-4D97-AF65-F5344CB8AC3E}">
        <p14:creationId xmlns:p14="http://schemas.microsoft.com/office/powerpoint/2010/main" val="16481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“Take Me Home”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7400" y="2339400"/>
            <a:ext cx="117348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When this setting is enabled, a new stop will be added to the end of each route and just like a regular stop, will provide the driver turn-by-turn directions back to the originating branch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Some drivers may want to even add a break before returning back to the branch 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Note, the driver will be prompted to complete and close the manifest after the last actual delivery</a:t>
            </a:r>
          </a:p>
          <a:p>
            <a:pPr marL="571500" indent="-571500" algn="l">
              <a:buFont typeface="Arial" charset="0"/>
              <a:buChar char="•"/>
              <a:defRPr/>
            </a:pPr>
            <a:endParaRPr lang="en-US" sz="440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955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“Take Me Home”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1447800"/>
            <a:ext cx="6438900" cy="569554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 bwMode="auto">
          <a:xfrm rot="5400000">
            <a:off x="1045102" y="6275744"/>
            <a:ext cx="2349798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1503" y="6477000"/>
            <a:ext cx="3831360" cy="861774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A new stop will be added to each manifest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039" y="1466088"/>
            <a:ext cx="6440220" cy="5696712"/>
          </a:xfrm>
          <a:prstGeom prst="rect">
            <a:avLst/>
          </a:prstGeom>
        </p:spPr>
      </p:pic>
      <p:sp>
        <p:nvSpPr>
          <p:cNvPr id="13" name="Left Arrow 12"/>
          <p:cNvSpPr/>
          <p:nvPr/>
        </p:nvSpPr>
        <p:spPr bwMode="auto">
          <a:xfrm rot="2674613">
            <a:off x="9044252" y="5334100"/>
            <a:ext cx="2514445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1000" y="6477000"/>
            <a:ext cx="3831360" cy="1631216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The last delivery is stop 3 so when that is completed, the driver will be prompted to complete the manifest</a:t>
            </a:r>
          </a:p>
        </p:txBody>
      </p:sp>
    </p:spTree>
    <p:extLst>
      <p:ext uri="{BB962C8B-B14F-4D97-AF65-F5344CB8AC3E}">
        <p14:creationId xmlns:p14="http://schemas.microsoft.com/office/powerpoint/2010/main" val="15261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“Take Me Home”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99" y="1765300"/>
            <a:ext cx="5375464" cy="47548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8451" y="5943683"/>
            <a:ext cx="3831360" cy="2400657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After the last delivery / break, the driver will be taken to the “Take Me Home” map that provides turn-by-turn directions back to the originating branch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400" y="5151120"/>
            <a:ext cx="5375464" cy="475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0" y="2325874"/>
            <a:ext cx="3389497" cy="2779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Left Arrow 14"/>
          <p:cNvSpPr/>
          <p:nvPr/>
        </p:nvSpPr>
        <p:spPr bwMode="auto">
          <a:xfrm>
            <a:off x="8106349" y="3756618"/>
            <a:ext cx="1380551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84523" y="2747183"/>
            <a:ext cx="3757882" cy="861774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Deliver will show the driver is on their way home</a:t>
            </a:r>
          </a:p>
        </p:txBody>
      </p:sp>
      <p:sp>
        <p:nvSpPr>
          <p:cNvPr id="18" name="Left Arrow 17"/>
          <p:cNvSpPr/>
          <p:nvPr/>
        </p:nvSpPr>
        <p:spPr bwMode="auto">
          <a:xfrm>
            <a:off x="9885076" y="5913120"/>
            <a:ext cx="2286000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18476" y="6439813"/>
            <a:ext cx="2178881" cy="2785378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When the driver is back at the branch, they will press the “Complete Take Me Home” button</a:t>
            </a:r>
          </a:p>
        </p:txBody>
      </p:sp>
    </p:spTree>
    <p:extLst>
      <p:ext uri="{BB962C8B-B14F-4D97-AF65-F5344CB8AC3E}">
        <p14:creationId xmlns:p14="http://schemas.microsoft.com/office/powerpoint/2010/main" val="1709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571500" indent="-571500" algn="l">
              <a:buFont typeface="Arial" charset="0"/>
              <a:buChar char="•"/>
            </a:pPr>
            <a:endParaRPr lang="en-US" dirty="0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marL="571500" indent="-571500" algn="l">
              <a:buFont typeface="Arial" charset="0"/>
              <a:buChar char="•"/>
            </a:pPr>
            <a:endParaRPr lang="en-US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Counter Mode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1800" y="1536700"/>
            <a:ext cx="8786817" cy="77724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>
            <a:off x="6831413" y="2895600"/>
            <a:ext cx="2033187" cy="457200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 rot="20855840">
            <a:off x="4739281" y="5111588"/>
            <a:ext cx="2058587" cy="457200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400" y="3505200"/>
            <a:ext cx="4175254" cy="40933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739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General Notes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2339400"/>
            <a:ext cx="117348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In order to troubleshoot connectivity, we’ve added an icon next to the account name in settings that will show you if the iPad is able to reach our service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00" y="5140167"/>
            <a:ext cx="8518457" cy="1717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00" y="7086601"/>
            <a:ext cx="8518457" cy="1738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Left Arrow 7"/>
          <p:cNvSpPr/>
          <p:nvPr/>
        </p:nvSpPr>
        <p:spPr bwMode="auto">
          <a:xfrm>
            <a:off x="9962980" y="5999083"/>
            <a:ext cx="1908647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9962979" y="8010499"/>
            <a:ext cx="1908647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65634" y="5455419"/>
            <a:ext cx="1621560" cy="477054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500" dirty="0" smtClean="0"/>
              <a:t>Connected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65634" y="7476404"/>
            <a:ext cx="2274749" cy="477054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500" smtClean="0"/>
              <a:t>Not Connected</a:t>
            </a:r>
            <a:endParaRPr lang="en-US" sz="2500" dirty="0" smtClean="0"/>
          </a:p>
        </p:txBody>
      </p:sp>
    </p:spTree>
    <p:extLst>
      <p:ext uri="{BB962C8B-B14F-4D97-AF65-F5344CB8AC3E}">
        <p14:creationId xmlns:p14="http://schemas.microsoft.com/office/powerpoint/2010/main" val="121621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Terms &amp; Conditions URL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7400" y="2339400"/>
            <a:ext cx="117348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New branch specific control file, “Innovo SigTouch Terms &amp; Conditions URL”</a:t>
            </a:r>
          </a:p>
          <a:p>
            <a:pPr marL="571500" indent="-571500" algn="l">
              <a:buFont typeface="Arial" charset="0"/>
              <a:buChar char="•"/>
              <a:defRPr/>
            </a:pPr>
            <a:endParaRPr lang="en-US" sz="4400" dirty="0">
              <a:latin typeface="Gill Sans Light"/>
              <a:cs typeface="Gill Sans Light"/>
            </a:endParaRP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In Counter and Will-call modes we use the price branch of the order when checking the control file</a:t>
            </a:r>
          </a:p>
          <a:p>
            <a:pPr marL="571500" indent="-571500" algn="l">
              <a:buFont typeface="Arial" charset="0"/>
              <a:buChar char="•"/>
              <a:defRPr/>
            </a:pPr>
            <a:endParaRPr lang="en-US" sz="4400" dirty="0" smtClean="0">
              <a:latin typeface="Gill Sans Light"/>
              <a:cs typeface="Gill Sans Light"/>
            </a:endParaRP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In Truck mode we use the manifest branch</a:t>
            </a:r>
          </a:p>
          <a:p>
            <a:pPr marL="342900" indent="-342900" algn="l">
              <a:buFont typeface="Arial"/>
              <a:buChar char="•"/>
              <a:defRPr/>
            </a:pPr>
            <a:endParaRPr lang="en-US" sz="440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5369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Banner Color Theme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7400" y="2339400"/>
            <a:ext cx="117348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New setting under Banner section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Applies to both Counter and Will-Call (if the Enable Banner setting is enabled for Will-Call)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If Banner Type is set to Text, the new banner color theme will apply to the background, the sign order button, and the settings button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If Banner Type is not set to Text, the new banner color theme will apply just to the sign order button and settings button</a:t>
            </a:r>
            <a:endParaRPr lang="en-US" sz="44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409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Banner Color Theme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1" y="1417320"/>
            <a:ext cx="5892335" cy="5212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838" y="1383982"/>
            <a:ext cx="5892336" cy="5212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5243721"/>
            <a:ext cx="5892336" cy="5212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837" y="5281821"/>
            <a:ext cx="5892336" cy="521208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 bwMode="auto">
          <a:xfrm>
            <a:off x="5526836" y="4855018"/>
            <a:ext cx="1813764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Left Arrow 11"/>
          <p:cNvSpPr/>
          <p:nvPr/>
        </p:nvSpPr>
        <p:spPr bwMode="auto">
          <a:xfrm>
            <a:off x="9152599" y="8458200"/>
            <a:ext cx="1905000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98200" y="7349500"/>
            <a:ext cx="1854200" cy="1015663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Banner Type is URL and Color Theme is Red</a:t>
            </a:r>
            <a:endParaRPr lang="en-US" sz="2000" dirty="0"/>
          </a:p>
        </p:txBody>
      </p:sp>
      <p:sp>
        <p:nvSpPr>
          <p:cNvPr id="14" name="Left Arrow 13"/>
          <p:cNvSpPr/>
          <p:nvPr/>
        </p:nvSpPr>
        <p:spPr bwMode="auto">
          <a:xfrm rot="634505">
            <a:off x="10509971" y="6266553"/>
            <a:ext cx="1067732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1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Will-Call Mode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7400" y="2339400"/>
            <a:ext cx="117348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Ability to display staging location and package quantities for each order 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New control file, “Innovo SigTouch Display Staging Location in Will-Call Mode”</a:t>
            </a:r>
            <a:endParaRPr lang="en-US" sz="4400" dirty="0">
              <a:latin typeface="Gill Sans Light"/>
              <a:cs typeface="Gill Sans Light"/>
            </a:endParaRPr>
          </a:p>
          <a:p>
            <a:pPr marL="571500" indent="-571500" algn="l">
              <a:buFont typeface="Arial" charset="0"/>
              <a:buChar char="•"/>
              <a:defRPr/>
            </a:pPr>
            <a:endParaRPr lang="en-US" sz="4400" dirty="0" smtClean="0">
              <a:latin typeface="Gill Sans Light"/>
              <a:cs typeface="Gill Sans Light"/>
            </a:endParaRP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Ability to select printer after customer signs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New setting, </a:t>
            </a:r>
            <a:r>
              <a:rPr lang="en-US" sz="4400" b="1" dirty="0" smtClean="0">
                <a:latin typeface="Gill Sans Light"/>
                <a:cs typeface="Gill Sans Light"/>
              </a:rPr>
              <a:t>Enable Printer Select at Signing</a:t>
            </a:r>
          </a:p>
        </p:txBody>
      </p:sp>
    </p:spTree>
    <p:extLst>
      <p:ext uri="{BB962C8B-B14F-4D97-AF65-F5344CB8AC3E}">
        <p14:creationId xmlns:p14="http://schemas.microsoft.com/office/powerpoint/2010/main" val="13040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Staging Location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600" y="1128380"/>
            <a:ext cx="9320217" cy="824422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 bwMode="auto">
          <a:xfrm rot="1800000">
            <a:off x="2337882" y="3679149"/>
            <a:ext cx="1813764" cy="426803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 rot="8292608">
            <a:off x="4312614" y="3541567"/>
            <a:ext cx="986732" cy="426803"/>
          </a:xfrm>
          <a:prstGeom prst="leftArrow">
            <a:avLst>
              <a:gd name="adj1" fmla="val 50000"/>
              <a:gd name="adj2" fmla="val 63581"/>
            </a:avLst>
          </a:prstGeom>
          <a:solidFill>
            <a:srgbClr val="C0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378" y="1600200"/>
            <a:ext cx="4607222" cy="40753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85200" y="5356860"/>
            <a:ext cx="3657600" cy="3939540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Here is an example of the large signing screen in will-call mode. </a:t>
            </a:r>
          </a:p>
          <a:p>
            <a:endParaRPr lang="en-US" sz="2500" dirty="0"/>
          </a:p>
          <a:p>
            <a:r>
              <a:rPr lang="en-US" sz="2500" dirty="0" smtClean="0"/>
              <a:t>One change to note here</a:t>
            </a:r>
            <a:r>
              <a:rPr lang="en-US" sz="2500" dirty="0"/>
              <a:t>,</a:t>
            </a:r>
            <a:r>
              <a:rPr lang="en-US" sz="2500" dirty="0" smtClean="0"/>
              <a:t> if you require a signed-by, the Accept button will not highlight from gray to blue until you enter in the signed-by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2765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863600" y="2317750"/>
            <a:ext cx="1153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>
              <a:solidFill>
                <a:schemeClr val="tx1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 algn="l"/>
            <a:endParaRPr lang="en-US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300" y="8470900"/>
            <a:ext cx="316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0" y="914400"/>
            <a:ext cx="1300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Enable Printer Select at Signing</a:t>
            </a:r>
            <a:endParaRPr lang="en-US" sz="50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7400" y="2339400"/>
            <a:ext cx="117348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The new setting is only available if current setting </a:t>
            </a:r>
            <a:r>
              <a:rPr lang="en-US" sz="4400" b="1" dirty="0" smtClean="0">
                <a:latin typeface="Gill Sans Light"/>
                <a:cs typeface="Gill Sans Light"/>
              </a:rPr>
              <a:t>Enable Printing </a:t>
            </a:r>
            <a:r>
              <a:rPr lang="en-US" sz="4400" dirty="0" smtClean="0">
                <a:latin typeface="Gill Sans Light"/>
                <a:cs typeface="Gill Sans Light"/>
              </a:rPr>
              <a:t>is set to either “Printing Enabled </a:t>
            </a:r>
            <a:r>
              <a:rPr lang="mr-IN" sz="4400" dirty="0" smtClean="0">
                <a:latin typeface="Gill Sans Light"/>
                <a:cs typeface="Gill Sans Light"/>
              </a:rPr>
              <a:t>–</a:t>
            </a:r>
            <a:r>
              <a:rPr lang="en-US" sz="4400" dirty="0" smtClean="0">
                <a:latin typeface="Gill Sans Light"/>
                <a:cs typeface="Gill Sans Light"/>
              </a:rPr>
              <a:t> Default Yes” or “Printing Enabled </a:t>
            </a:r>
            <a:r>
              <a:rPr lang="mr-IN" sz="4400" dirty="0" smtClean="0">
                <a:latin typeface="Gill Sans Light"/>
                <a:cs typeface="Gill Sans Light"/>
              </a:rPr>
              <a:t>–</a:t>
            </a:r>
            <a:r>
              <a:rPr lang="en-US" sz="4400" dirty="0" smtClean="0">
                <a:latin typeface="Gill Sans Light"/>
                <a:cs typeface="Gill Sans Light"/>
              </a:rPr>
              <a:t> Default No”</a:t>
            </a:r>
          </a:p>
          <a:p>
            <a:pPr marL="571500" indent="-571500" algn="l">
              <a:buFont typeface="Arial" charset="0"/>
              <a:buChar char="•"/>
              <a:defRPr/>
            </a:pPr>
            <a:r>
              <a:rPr lang="en-US" sz="4400" dirty="0" smtClean="0">
                <a:latin typeface="Gill Sans Light"/>
                <a:cs typeface="Gill Sans Light"/>
              </a:rPr>
              <a:t>If you want users to have access to multiple printers within a single printer location, set the </a:t>
            </a:r>
            <a:r>
              <a:rPr lang="en-US" sz="4400" b="1" dirty="0" smtClean="0">
                <a:latin typeface="Gill Sans Light"/>
                <a:cs typeface="Gill Sans Light"/>
              </a:rPr>
              <a:t>Printer Locations </a:t>
            </a:r>
            <a:r>
              <a:rPr lang="en-US" sz="4400" dirty="0" smtClean="0">
                <a:latin typeface="Gill Sans Light"/>
                <a:cs typeface="Gill Sans Light"/>
              </a:rPr>
              <a:t>setting to that single printer location and set the </a:t>
            </a:r>
            <a:r>
              <a:rPr lang="en-US" sz="4400" b="1" dirty="0" smtClean="0">
                <a:latin typeface="Gill Sans Light"/>
                <a:cs typeface="Gill Sans Light"/>
              </a:rPr>
              <a:t>Printer</a:t>
            </a:r>
            <a:r>
              <a:rPr lang="en-US" sz="4400" dirty="0" smtClean="0">
                <a:latin typeface="Gill Sans Light"/>
                <a:cs typeface="Gill Sans Light"/>
              </a:rPr>
              <a:t> setting to the printer in that location used more often</a:t>
            </a:r>
          </a:p>
        </p:txBody>
      </p:sp>
    </p:spTree>
    <p:extLst>
      <p:ext uri="{BB962C8B-B14F-4D97-AF65-F5344CB8AC3E}">
        <p14:creationId xmlns:p14="http://schemas.microsoft.com/office/powerpoint/2010/main" val="9986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1AEFB"/>
      </a:accent1>
      <a:accent2>
        <a:srgbClr val="333399"/>
      </a:accent2>
      <a:accent3>
        <a:srgbClr val="FFFFFF"/>
      </a:accent3>
      <a:accent4>
        <a:srgbClr val="000000"/>
      </a:accent4>
      <a:accent5>
        <a:srgbClr val="BBD3FD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1AEFB"/>
      </a:accent1>
      <a:accent2>
        <a:srgbClr val="333399"/>
      </a:accent2>
      <a:accent3>
        <a:srgbClr val="FFFFFF"/>
      </a:accent3>
      <a:accent4>
        <a:srgbClr val="000000"/>
      </a:accent4>
      <a:accent5>
        <a:srgbClr val="BBD3FD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31502</TotalTime>
  <Pages>0</Pages>
  <Words>1453</Words>
  <Characters>0</Characters>
  <Application>Microsoft Macintosh PowerPoint</Application>
  <PresentationFormat>Custom</PresentationFormat>
  <Lines>0</Lines>
  <Paragraphs>165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Calibri</vt:lpstr>
      <vt:lpstr>DIN Alternate</vt:lpstr>
      <vt:lpstr>DIN Condensed</vt:lpstr>
      <vt:lpstr>Gill Sans</vt:lpstr>
      <vt:lpstr>Gill Sans Light</vt:lpstr>
      <vt:lpstr>Helvetica</vt:lpstr>
      <vt:lpstr>Helvetica Neue Medium</vt:lpstr>
      <vt:lpstr>Helvetica Neue UltraLight</vt:lpstr>
      <vt:lpstr>ＭＳ Ｐゴシック</vt:lpstr>
      <vt:lpstr>ヒラギノ角ゴ ProN W3</vt:lpstr>
      <vt:lpstr>Arial</vt:lpstr>
      <vt:lpstr>Title &amp; Subtitle</vt:lpstr>
      <vt:lpstr>Bullets</vt:lpstr>
      <vt:lpstr>Title - Center</vt:lpstr>
      <vt:lpstr>Title &amp; 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Signature Touch 2.6.0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Springfield Electric</dc:title>
  <dc:subject/>
  <dc:creator/>
  <cp:keywords/>
  <dc:description/>
  <cp:lastModifiedBy>Robin Merrion</cp:lastModifiedBy>
  <cp:revision>1166</cp:revision>
  <cp:lastPrinted>2017-01-24T21:49:23Z</cp:lastPrinted>
  <dcterms:modified xsi:type="dcterms:W3CDTF">2017-04-26T21:42:37Z</dcterms:modified>
</cp:coreProperties>
</file>