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44"/>
  </p:notesMasterIdLst>
  <p:sldIdLst>
    <p:sldId id="489" r:id="rId15"/>
    <p:sldId id="438" r:id="rId16"/>
    <p:sldId id="452" r:id="rId17"/>
    <p:sldId id="482" r:id="rId18"/>
    <p:sldId id="465" r:id="rId19"/>
    <p:sldId id="455" r:id="rId20"/>
    <p:sldId id="457" r:id="rId21"/>
    <p:sldId id="453" r:id="rId22"/>
    <p:sldId id="471" r:id="rId23"/>
    <p:sldId id="466" r:id="rId24"/>
    <p:sldId id="458" r:id="rId25"/>
    <p:sldId id="459" r:id="rId26"/>
    <p:sldId id="456" r:id="rId27"/>
    <p:sldId id="460" r:id="rId28"/>
    <p:sldId id="461" r:id="rId29"/>
    <p:sldId id="462" r:id="rId30"/>
    <p:sldId id="464" r:id="rId31"/>
    <p:sldId id="467" r:id="rId32"/>
    <p:sldId id="468" r:id="rId33"/>
    <p:sldId id="469" r:id="rId34"/>
    <p:sldId id="470" r:id="rId35"/>
    <p:sldId id="472" r:id="rId36"/>
    <p:sldId id="473" r:id="rId37"/>
    <p:sldId id="474" r:id="rId38"/>
    <p:sldId id="475" r:id="rId39"/>
    <p:sldId id="476" r:id="rId40"/>
    <p:sldId id="477" r:id="rId41"/>
    <p:sldId id="478" r:id="rId42"/>
    <p:sldId id="479" r:id="rId43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0" autoAdjust="0"/>
    <p:restoredTop sz="93785" autoAdjust="0"/>
  </p:normalViewPr>
  <p:slideViewPr>
    <p:cSldViewPr>
      <p:cViewPr varScale="1">
        <p:scale>
          <a:sx n="83" d="100"/>
          <a:sy n="83" d="100"/>
        </p:scale>
        <p:origin x="1752" y="200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slide" Target="slides/slide21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37" Type="http://schemas.openxmlformats.org/officeDocument/2006/relationships/slide" Target="slides/slide23.xml"/><Relationship Id="rId38" Type="http://schemas.openxmlformats.org/officeDocument/2006/relationships/slide" Target="slides/slide24.xml"/><Relationship Id="rId39" Type="http://schemas.openxmlformats.org/officeDocument/2006/relationships/slide" Target="slides/slide25.xml"/><Relationship Id="rId40" Type="http://schemas.openxmlformats.org/officeDocument/2006/relationships/slide" Target="slides/slide26.xml"/><Relationship Id="rId41" Type="http://schemas.openxmlformats.org/officeDocument/2006/relationships/slide" Target="slides/slide27.xml"/><Relationship Id="rId42" Type="http://schemas.openxmlformats.org/officeDocument/2006/relationships/slide" Target="slides/slide28.xml"/><Relationship Id="rId43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3F47ABC-3989-5F43-B1E8-AB41018CD10F}" type="datetimeFigureOut">
              <a:rPr lang="en-US"/>
              <a:pPr>
                <a:defRPr/>
              </a:pPr>
              <a:t>4/26/17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17135B4-76D6-6447-AE89-FE9449AC3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9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6590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53649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9581364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69926467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180488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23969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780017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0718926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5628491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35280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8042897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461075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1961600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111584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127010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7935698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202683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38156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4154060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022102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361116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262178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51042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1268281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777775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67506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50276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7416043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839201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8418964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5176196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1774890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742417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75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693269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5474974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1872365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2941064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2505771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34415521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3038955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433901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3906848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6019401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38685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24242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805916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3189935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864656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062161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838785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3041019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3423185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346983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829855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6422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907452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436913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558430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752152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511483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9681319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382518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2720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160204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13106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94366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128498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816427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0273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028073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406400" y="6140895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176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200"/>
          </a:p>
        </p:txBody>
      </p:sp>
      <p:sp>
        <p:nvSpPr>
          <p:cNvPr id="34" name="Title Text"/>
          <p:cNvSpPr>
            <a:spLocks noGrp="1"/>
          </p:cNvSpPr>
          <p:nvPr>
            <p:ph type="title"/>
          </p:nvPr>
        </p:nvSpPr>
        <p:spPr>
          <a:xfrm>
            <a:off x="406400" y="6426201"/>
            <a:ext cx="12192000" cy="2705099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589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176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765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354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sz="quarter" idx="2"/>
          </p:nvPr>
        </p:nvSpPr>
        <p:spPr>
          <a:xfrm>
            <a:off x="12161859" y="419101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340317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526752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46515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92376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524426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049320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055450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482314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49109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77325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1707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144836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729588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355458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211027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65856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781203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00326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848101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12185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4538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03678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4829883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721577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871585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896982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774253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362328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15892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269356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3647600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68302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83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191892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10864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398973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870778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409117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338622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6600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1853531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2527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28046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412214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83251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485273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82900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80098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16956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3435741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53079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440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3501447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979697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2699294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220792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429702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729756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13719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838214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0902717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59645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79940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45987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5039584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7547532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239332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496282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441669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380806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780708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31469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45430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0260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375217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2486981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4611375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931817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3129729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770308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04026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272260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183612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70499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18.xml"/><Relationship Id="rId8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4.xml"/><Relationship Id="rId12" Type="http://schemas.openxmlformats.org/officeDocument/2006/relationships/theme" Target="../theme/theme13.xml"/><Relationship Id="rId1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0.xml"/><Relationship Id="rId8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5.xml"/><Relationship Id="rId12" Type="http://schemas.openxmlformats.org/officeDocument/2006/relationships/theme" Target="../theme/theme14.xml"/><Relationship Id="rId1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90.xml"/><Relationship Id="rId2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7.xml"/><Relationship Id="rId9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grpSp>
        <p:nvGrpSpPr>
          <p:cNvPr id="4" name="Group"/>
          <p:cNvGrpSpPr/>
          <p:nvPr userDrawn="1"/>
        </p:nvGrpSpPr>
        <p:grpSpPr>
          <a:xfrm>
            <a:off x="-8037" y="9618068"/>
            <a:ext cx="13020874" cy="135534"/>
            <a:chOff x="0" y="0"/>
            <a:chExt cx="13020873" cy="135532"/>
          </a:xfrm>
        </p:grpSpPr>
        <p:sp>
          <p:nvSpPr>
            <p:cNvPr id="5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6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7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8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9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  <p:grpSp>
        <p:nvGrpSpPr>
          <p:cNvPr id="10" name="Group"/>
          <p:cNvGrpSpPr/>
          <p:nvPr userDrawn="1"/>
        </p:nvGrpSpPr>
        <p:grpSpPr>
          <a:xfrm>
            <a:off x="0" y="0"/>
            <a:ext cx="13020874" cy="135534"/>
            <a:chOff x="0" y="0"/>
            <a:chExt cx="13020873" cy="135532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2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3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4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5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816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4.jpeg" descr="image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14000" y="8582151"/>
            <a:ext cx="2071788" cy="549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WebsiteFlatirons.jpg" descr="WebsiteFlatirons.jpg"/>
          <p:cNvPicPr>
            <a:picLocks noChangeAspect="1"/>
          </p:cNvPicPr>
          <p:nvPr/>
        </p:nvPicPr>
        <p:blipFill>
          <a:blip r:embed="rId3">
            <a:alphaModFix amt="24803"/>
            <a:extLst/>
          </a:blip>
          <a:stretch>
            <a:fillRect/>
          </a:stretch>
        </p:blipFill>
        <p:spPr>
          <a:xfrm>
            <a:off x="-648789" y="135535"/>
            <a:ext cx="14276979" cy="950168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Innovate 2017"/>
          <p:cNvSpPr>
            <a:spLocks noGrp="1"/>
          </p:cNvSpPr>
          <p:nvPr>
            <p:ph type="title"/>
          </p:nvPr>
        </p:nvSpPr>
        <p:spPr>
          <a:xfrm>
            <a:off x="406400" y="6426201"/>
            <a:ext cx="12192000" cy="16691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defRPr sz="5400" b="1" cap="none">
                <a:solidFill>
                  <a:srgbClr val="838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/>
            </a:pPr>
            <a:r>
              <a:rPr lang="en-US" sz="6600" dirty="0">
                <a:latin typeface="Gill Sans Light"/>
                <a:cs typeface="Gill Sans Light"/>
                <a:sym typeface="Gill Sans Light" charset="0"/>
              </a:rPr>
              <a:t>Innovo Customer Portal</a:t>
            </a:r>
          </a:p>
        </p:txBody>
      </p:sp>
      <p:sp>
        <p:nvSpPr>
          <p:cNvPr id="200" name="Deliver Pro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3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Innovate 2017</a:t>
            </a:r>
            <a:endParaRPr sz="13800" dirty="0">
              <a:solidFill>
                <a:schemeClr val="tx1">
                  <a:lumMod val="65000"/>
                  <a:lumOff val="35000"/>
                </a:schemeClr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  <p:pic>
        <p:nvPicPr>
          <p:cNvPr id="201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3.png" descr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49901" y="4114801"/>
            <a:ext cx="1905000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3.png" descr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49901" y="4114801"/>
            <a:ext cx="1905000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6" name="Group"/>
          <p:cNvGrpSpPr/>
          <p:nvPr/>
        </p:nvGrpSpPr>
        <p:grpSpPr>
          <a:xfrm>
            <a:off x="0" y="0"/>
            <a:ext cx="13020874" cy="135534"/>
            <a:chOff x="0" y="0"/>
            <a:chExt cx="13020873" cy="135532"/>
          </a:xfrm>
        </p:grpSpPr>
        <p:sp>
          <p:nvSpPr>
            <p:cNvPr id="211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2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3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4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5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  <p:grpSp>
        <p:nvGrpSpPr>
          <p:cNvPr id="222" name="Group"/>
          <p:cNvGrpSpPr/>
          <p:nvPr/>
        </p:nvGrpSpPr>
        <p:grpSpPr>
          <a:xfrm>
            <a:off x="-8037" y="9618068"/>
            <a:ext cx="13020874" cy="135534"/>
            <a:chOff x="0" y="0"/>
            <a:chExt cx="13020873" cy="135532"/>
          </a:xfrm>
        </p:grpSpPr>
        <p:sp>
          <p:nvSpPr>
            <p:cNvPr id="217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8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9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20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21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</p:spTree>
    <p:extLst>
      <p:ext uri="{BB962C8B-B14F-4D97-AF65-F5344CB8AC3E}">
        <p14:creationId xmlns:p14="http://schemas.microsoft.com/office/powerpoint/2010/main" val="23483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Users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219200"/>
            <a:ext cx="120396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Use Edit Profile button to send a password reset email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You will be bcc’d on the password reset email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device list with last accessed date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recent app events – logged in and order created</a:t>
            </a:r>
          </a:p>
        </p:txBody>
      </p:sp>
      <p:pic>
        <p:nvPicPr>
          <p:cNvPr id="3" name="Picture 2" descr="Screen Shot 2015-03-01 at 5.06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4343400"/>
            <a:ext cx="6781800" cy="4579271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19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Subscriptions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219200"/>
            <a:ext cx="12039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your current subscriptions (device licenses, branches)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all active users – users that have installed the app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all users that have not yet installed the app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Send them a reminder invite email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2" name="Picture 1" descr="Screen Shot 2015-03-01 at 4.59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4038600"/>
            <a:ext cx="5671701" cy="4927600"/>
          </a:xfrm>
          <a:prstGeom prst="rect">
            <a:avLst/>
          </a:prstGeom>
        </p:spPr>
      </p:pic>
      <p:pic>
        <p:nvPicPr>
          <p:cNvPr id="3" name="Picture 2" descr="Screen Shot 2015-03-01 at 5.00.1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0" y="4017595"/>
            <a:ext cx="5715001" cy="500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5172929"/>
            <a:ext cx="7938311" cy="4472054"/>
          </a:xfrm>
          <a:prstGeom prst="rect">
            <a:avLst/>
          </a:prstGeom>
        </p:spPr>
      </p:pic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Devices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219200"/>
            <a:ext cx="12039600" cy="452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active device list 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Shows real-time device name, model, OS &amp; app version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Sort by last accessed date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Download devices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Delete device to free up device license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if push notifications are enabled</a:t>
            </a:r>
          </a:p>
          <a:p>
            <a:pPr lvl="2"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12" name="Left Arrow 9"/>
          <p:cNvSpPr/>
          <p:nvPr/>
        </p:nvSpPr>
        <p:spPr bwMode="auto">
          <a:xfrm rot="10800000">
            <a:off x="7950200" y="7619999"/>
            <a:ext cx="685800" cy="1524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967" y="6477000"/>
            <a:ext cx="4165033" cy="285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2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Content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905000"/>
            <a:ext cx="12039600" cy="618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Create Custom Email Templates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Flag default template using Default check box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Add custom subject line by starting with @subject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Supported tokens found by clicking on ? icon</a:t>
            </a:r>
          </a:p>
        </p:txBody>
      </p:sp>
      <p:pic>
        <p:nvPicPr>
          <p:cNvPr id="3" name="Picture 2" descr="Screen Shot 2015-03-01 at 11.45.4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2514600"/>
            <a:ext cx="10693400" cy="3810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8200" y="7010400"/>
            <a:ext cx="152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0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Content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979473"/>
            <a:ext cx="12039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Create custom OE Touch Resource content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Updated FAQ is posted on support site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Updated for 3.3.0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Preparing for OE Touch Launch</a:t>
            </a:r>
          </a:p>
        </p:txBody>
      </p:sp>
      <p:pic>
        <p:nvPicPr>
          <p:cNvPr id="2" name="Picture 1" descr="Screen Shot 2015-03-01 at 5.34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4495800"/>
            <a:ext cx="10696670" cy="388620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1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62" y="3461020"/>
            <a:ext cx="8258630" cy="5848080"/>
          </a:xfrm>
          <a:prstGeom prst="rect">
            <a:avLst/>
          </a:prstGeom>
        </p:spPr>
      </p:pic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Settings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371600"/>
            <a:ext cx="12039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active accounts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Update email notification for OE Touch</a:t>
            </a:r>
          </a:p>
        </p:txBody>
      </p:sp>
      <p:sp>
        <p:nvSpPr>
          <p:cNvPr id="3" name="Left Arrow 2"/>
          <p:cNvSpPr/>
          <p:nvPr/>
        </p:nvSpPr>
        <p:spPr bwMode="auto">
          <a:xfrm>
            <a:off x="7264400" y="70866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7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/>
          </p:cNvSpPr>
          <p:nvPr/>
        </p:nvSpPr>
        <p:spPr bwMode="auto">
          <a:xfrm>
            <a:off x="0" y="9906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</a:t>
            </a:r>
          </a:p>
        </p:txBody>
      </p:sp>
      <p:sp>
        <p:nvSpPr>
          <p:cNvPr id="19462" name="Rectangle 1"/>
          <p:cNvSpPr>
            <a:spLocks noChangeArrowheads="1"/>
          </p:cNvSpPr>
          <p:nvPr/>
        </p:nvSpPr>
        <p:spPr bwMode="auto">
          <a:xfrm>
            <a:off x="711200" y="3124200"/>
            <a:ext cx="11811000" cy="415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Summary – overview of campaign success &amp; live feed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Segments – target specific groups of customers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Campaigns – create marketing campaigns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New Notification – create new Push Notification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Smart Notifications – automated activity triggers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2" name="Picture 1" descr="Screen Shot 2015-03-02 at 4.33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1200"/>
            <a:ext cx="11455400" cy="960515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29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56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View all recent campaigns with open rates</a:t>
            </a: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- Summary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275" y="2800211"/>
            <a:ext cx="10072639" cy="4514989"/>
          </a:xfrm>
          <a:prstGeom prst="rect">
            <a:avLst/>
          </a:prstGeom>
        </p:spPr>
      </p:pic>
      <p:pic>
        <p:nvPicPr>
          <p:cNvPr id="3" name="Picture 2" descr="Screen Shot 2015-03-02 at 4.42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0" y="5943600"/>
            <a:ext cx="5761910" cy="36575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484" y="7315200"/>
            <a:ext cx="213116" cy="22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1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99" y="3172062"/>
            <a:ext cx="7187233" cy="5133738"/>
          </a:xfrm>
          <a:prstGeom prst="rect">
            <a:avLst/>
          </a:prstGeom>
        </p:spPr>
      </p:pic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507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View Live Smart Notification Feed</a:t>
            </a: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- Summary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899400" y="7543800"/>
            <a:ext cx="50038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  <a:defRPr/>
            </a:pPr>
            <a:r>
              <a:rPr lang="en-US" sz="3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Delivery Notification from </a:t>
            </a:r>
          </a:p>
          <a:p>
            <a:pPr algn="l">
              <a:buSzPct val="125000"/>
              <a:defRPr/>
            </a:pPr>
            <a:r>
              <a:rPr lang="en-US" sz="3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Signature Touch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899400" y="4267200"/>
            <a:ext cx="50038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  <a:defRPr/>
            </a:pPr>
            <a:r>
              <a:rPr lang="en-US" sz="3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Automated Activity</a:t>
            </a:r>
          </a:p>
          <a:p>
            <a:pPr algn="l">
              <a:buSzPct val="125000"/>
              <a:defRPr/>
            </a:pPr>
            <a:r>
              <a:rPr lang="en-US" sz="3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Trigger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899400" y="6343471"/>
            <a:ext cx="50038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SzPct val="125000"/>
              <a:defRPr/>
            </a:pPr>
            <a:r>
              <a:rPr lang="en-US" sz="3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OE Touch Order approval notification</a:t>
            </a:r>
          </a:p>
        </p:txBody>
      </p:sp>
      <p:sp>
        <p:nvSpPr>
          <p:cNvPr id="14" name="Left Arrow 9"/>
          <p:cNvSpPr/>
          <p:nvPr/>
        </p:nvSpPr>
        <p:spPr bwMode="auto">
          <a:xfrm>
            <a:off x="6883400" y="7848600"/>
            <a:ext cx="990600" cy="168512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" name="Left Arrow 9"/>
          <p:cNvSpPr/>
          <p:nvPr/>
        </p:nvSpPr>
        <p:spPr bwMode="auto">
          <a:xfrm>
            <a:off x="6883400" y="6918088"/>
            <a:ext cx="990600" cy="168512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Left Arrow 9"/>
          <p:cNvSpPr/>
          <p:nvPr/>
        </p:nvSpPr>
        <p:spPr bwMode="auto">
          <a:xfrm>
            <a:off x="6883400" y="4648200"/>
            <a:ext cx="990600" cy="168512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0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1061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Target specific groups of users and customers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App Version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Customer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Customer Type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Home Branch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Last Access Date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Price Class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Salesperson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Select Code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Territory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User Type</a:t>
            </a: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– Segments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200" y="3399011"/>
            <a:ext cx="6858000" cy="526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42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/>
          </p:cNvSpPr>
          <p:nvPr/>
        </p:nvSpPr>
        <p:spPr bwMode="auto">
          <a:xfrm>
            <a:off x="330200" y="10668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Innovo Cloud Platform</a:t>
            </a:r>
          </a:p>
        </p:txBody>
      </p:sp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06400" y="1752600"/>
            <a:ext cx="12192000" cy="6186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44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Consists of three main areas: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Mobile Device Management (Manage)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Mobile App Engagement (Engage)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Mobile App Analytics (Discover)	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44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Invite, monitor &amp; manage mobile devices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Engage your customers through push notifications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44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Increase adoption through analytics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6400" y="8610600"/>
            <a:ext cx="1203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618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New Push Notification</a:t>
            </a:r>
          </a:p>
          <a:p>
            <a:pPr marL="1485900" lvl="2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Can see list of all users devices to receive the campaign</a:t>
            </a:r>
          </a:p>
          <a:p>
            <a:pPr marL="1485900" lvl="2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Send to Apple, Android or Both</a:t>
            </a:r>
          </a:p>
          <a:p>
            <a:pPr marL="1485900" lvl="2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180 character message</a:t>
            </a: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– Campaigns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162" y="4321323"/>
            <a:ext cx="8362638" cy="513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4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674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3-step Process for setting up automated activity trigger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Create Recipe on Smart Notification Page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Add corresponding trigger to Customer File in Eclipse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Flag Contact to receive Smart Notifications</a:t>
            </a:r>
          </a:p>
          <a:p>
            <a:pPr marL="1485900" lvl="2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2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– Smart Notification</a:t>
            </a:r>
          </a:p>
        </p:txBody>
      </p:sp>
    </p:spTree>
    <p:extLst>
      <p:ext uri="{BB962C8B-B14F-4D97-AF65-F5344CB8AC3E}">
        <p14:creationId xmlns:p14="http://schemas.microsoft.com/office/powerpoint/2010/main" val="170221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729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Create Recipe on Smart Notification Page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Select Trigger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Select Ingredients: Branch &amp; Ship Via (comma delimited)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Select Push &amp; Enabled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Add User Defined Message</a:t>
            </a:r>
          </a:p>
          <a:p>
            <a:pPr lvl="2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2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– Smart Notification</a:t>
            </a:r>
          </a:p>
        </p:txBody>
      </p:sp>
      <p:pic>
        <p:nvPicPr>
          <p:cNvPr id="3" name="Picture 2" descr="Screen Shot 2015-03-06 at 7.46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700" y="6248400"/>
            <a:ext cx="3721100" cy="317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60" y="4800599"/>
            <a:ext cx="7533640" cy="46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9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56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Add corresponding trigger to Customer File in Eclipse</a:t>
            </a:r>
          </a:p>
          <a:p>
            <a:pPr marL="1485900" lvl="2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Activity Description = Innovo Push Notification</a:t>
            </a:r>
          </a:p>
          <a:p>
            <a:pPr lvl="2" algn="l">
              <a:buSzPct val="125000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	</a:t>
            </a:r>
          </a:p>
          <a:p>
            <a:pPr lvl="2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– Smart Notification</a:t>
            </a:r>
          </a:p>
        </p:txBody>
      </p:sp>
      <p:pic>
        <p:nvPicPr>
          <p:cNvPr id="5" name="Picture 4" descr="Screen Shot 2015-03-06 at 7.58.2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3581400"/>
            <a:ext cx="84963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2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49" y="4495592"/>
            <a:ext cx="11748104" cy="4038808"/>
          </a:xfrm>
          <a:prstGeom prst="rect">
            <a:avLst/>
          </a:prstGeom>
        </p:spPr>
      </p:pic>
      <p:sp>
        <p:nvSpPr>
          <p:cNvPr id="33793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711200" y="2055813"/>
            <a:ext cx="12268200" cy="56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Flag Contact to receive Order Notifications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Innovo Mobile Contact Authorizations UD Screen </a:t>
            </a:r>
          </a:p>
          <a:p>
            <a:pPr marL="1028700" lvl="1" indent="-571500" algn="l">
              <a:buSzPct val="125000"/>
              <a:buFont typeface="Arial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Wingdings"/>
              </a:rPr>
              <a:t>Alt-F1 (Eterm) / Ctrl-F1 (Solar)	</a:t>
            </a:r>
          </a:p>
          <a:p>
            <a:pPr lvl="2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marL="571500" indent="-571500" algn="l">
              <a:buSzPct val="125000"/>
              <a:buFont typeface="Arial" charset="0"/>
              <a:buChar char="•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lvl="1"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Wingdings"/>
            </a:endParaRPr>
          </a:p>
          <a:p>
            <a:pPr algn="l">
              <a:buSzPct val="125000"/>
              <a:defRPr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sp>
        <p:nvSpPr>
          <p:cNvPr id="33796" name="Rectangle 2"/>
          <p:cNvSpPr>
            <a:spLocks/>
          </p:cNvSpPr>
          <p:nvPr/>
        </p:nvSpPr>
        <p:spPr bwMode="auto">
          <a:xfrm>
            <a:off x="406400" y="99060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Engage – Smart Notification</a:t>
            </a:r>
          </a:p>
        </p:txBody>
      </p:sp>
      <p:sp>
        <p:nvSpPr>
          <p:cNvPr id="8" name="Left Arrow 7"/>
          <p:cNvSpPr/>
          <p:nvPr/>
        </p:nvSpPr>
        <p:spPr bwMode="auto">
          <a:xfrm>
            <a:off x="6883400" y="6477000"/>
            <a:ext cx="19812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/>
          </p:cNvSpPr>
          <p:nvPr/>
        </p:nvSpPr>
        <p:spPr bwMode="auto">
          <a:xfrm>
            <a:off x="0" y="9906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Discover</a:t>
            </a:r>
          </a:p>
        </p:txBody>
      </p:sp>
      <p:sp>
        <p:nvSpPr>
          <p:cNvPr id="19462" name="Rectangle 1"/>
          <p:cNvSpPr>
            <a:spLocks noChangeArrowheads="1"/>
          </p:cNvSpPr>
          <p:nvPr/>
        </p:nvSpPr>
        <p:spPr bwMode="auto">
          <a:xfrm>
            <a:off x="711200" y="3124200"/>
            <a:ext cx="118110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Dashboard – overview of app usage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Customers – customer sales &amp; customers not placing orders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Products – see what your customers are searching for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Salespeople – see orders your sales reps are placing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  <a:defRPr/>
            </a:pPr>
            <a:r>
              <a:rPr lang="en-US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All data broken down by time, account, &amp; authorized branch list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Picture 1" descr="Screen Shot 2015-03-09 at 7.05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00" y="6886516"/>
            <a:ext cx="2010760" cy="2562283"/>
          </a:xfrm>
          <a:prstGeom prst="rect">
            <a:avLst/>
          </a:prstGeom>
        </p:spPr>
      </p:pic>
      <p:pic>
        <p:nvPicPr>
          <p:cNvPr id="3" name="Picture 2" descr="Screen Shot 2015-03-09 at 7.05.1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0" y="6858000"/>
            <a:ext cx="1408866" cy="259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1894430"/>
            <a:ext cx="11811000" cy="9249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8400" y="6886516"/>
            <a:ext cx="1611644" cy="17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9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/>
          </p:cNvSpPr>
          <p:nvPr/>
        </p:nvSpPr>
        <p:spPr bwMode="auto">
          <a:xfrm>
            <a:off x="0" y="9906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Discover - Dashboard</a:t>
            </a:r>
          </a:p>
        </p:txBody>
      </p:sp>
      <p:sp>
        <p:nvSpPr>
          <p:cNvPr id="19462" name="Rectangle 1"/>
          <p:cNvSpPr>
            <a:spLocks noChangeArrowheads="1"/>
          </p:cNvSpPr>
          <p:nvPr/>
        </p:nvSpPr>
        <p:spPr bwMode="auto">
          <a:xfrm>
            <a:off x="711200" y="1981200"/>
            <a:ext cx="118110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App Usage Graph 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Total Hits (product search, product viewed, order placed)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Unique Hits (unique users during time period)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Orders – Click on Orders to see all Orders placed 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Download all orders placed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Top Sales / Most Active customers &amp; employees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Activity tab shows real-time users logging in &amp; placing orders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3" name="Picture 2" descr="Screen Shot 2015-03-06 at 8.06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370" y="6324600"/>
            <a:ext cx="7034830" cy="29214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1" y="6355612"/>
            <a:ext cx="4776170" cy="309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/>
          </p:cNvSpPr>
          <p:nvPr/>
        </p:nvSpPr>
        <p:spPr bwMode="auto">
          <a:xfrm>
            <a:off x="0" y="9906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Discover - Customers</a:t>
            </a:r>
          </a:p>
        </p:txBody>
      </p:sp>
      <p:sp>
        <p:nvSpPr>
          <p:cNvPr id="19462" name="Rectangle 1"/>
          <p:cNvSpPr>
            <a:spLocks noChangeArrowheads="1"/>
          </p:cNvSpPr>
          <p:nvPr/>
        </p:nvSpPr>
        <p:spPr bwMode="auto">
          <a:xfrm>
            <a:off x="711200" y="1981200"/>
            <a:ext cx="119634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Customer Sales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# orders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Avg. items per order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Avg. sales per order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Total Sales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all customers that have logged in but never placed order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Download customers / email addresses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4" name="Picture 3" descr="Screen Shot 2015-03-06 at 8.09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5867400"/>
            <a:ext cx="6400800" cy="360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3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/>
          </p:cNvSpPr>
          <p:nvPr/>
        </p:nvSpPr>
        <p:spPr bwMode="auto">
          <a:xfrm>
            <a:off x="0" y="9906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Discover - Customers</a:t>
            </a:r>
          </a:p>
        </p:txBody>
      </p:sp>
      <p:sp>
        <p:nvSpPr>
          <p:cNvPr id="19462" name="Rectangle 1"/>
          <p:cNvSpPr>
            <a:spLocks noChangeArrowheads="1"/>
          </p:cNvSpPr>
          <p:nvPr/>
        </p:nvSpPr>
        <p:spPr bwMode="auto">
          <a:xfrm>
            <a:off x="711200" y="1981200"/>
            <a:ext cx="11811000" cy="581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Click on Customer to see Customer Specific Stats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what they’ve been searching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what products they’ve been viewing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what products they have bought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what products they are viewing but not buying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all contacts that have logged in for customer and breakdown stats by contact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All data is downloadable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84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/>
          </p:cNvSpPr>
          <p:nvPr/>
        </p:nvSpPr>
        <p:spPr bwMode="auto">
          <a:xfrm>
            <a:off x="0" y="9906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Discover - Products</a:t>
            </a:r>
          </a:p>
        </p:txBody>
      </p:sp>
      <p:sp>
        <p:nvSpPr>
          <p:cNvPr id="19462" name="Rectangle 1"/>
          <p:cNvSpPr>
            <a:spLocks noChangeArrowheads="1"/>
          </p:cNvSpPr>
          <p:nvPr/>
        </p:nvSpPr>
        <p:spPr bwMode="auto">
          <a:xfrm>
            <a:off x="711200" y="1981200"/>
            <a:ext cx="118110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Search Terms 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Results &amp; # times searched (Hits)</a:t>
            </a:r>
          </a:p>
          <a:p>
            <a:pPr marL="1028700" lvl="1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Sort by 0 results – product file opportunity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Top Products Viewed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Top Products Sold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Products viewed but not purchased</a:t>
            </a:r>
          </a:p>
          <a:p>
            <a:pPr marL="571500" indent="-571500" algn="l">
              <a:buSzPct val="125000"/>
              <a:buFont typeface="Arial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See source of products viewed</a:t>
            </a: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  <a:defRPr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2" name="Picture 1" descr="Screen Shot 2015-03-06 at 8.13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6019800"/>
            <a:ext cx="7297420" cy="2971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600" y="5181599"/>
            <a:ext cx="3657600" cy="404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7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558800" y="3352800"/>
            <a:ext cx="120396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Dashboard – overview of app activity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Users – view and manage invited users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Subscriptions – manage user subscriptions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Devices – view and manage all active devices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Content – create custom content and email invite templates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Invite – invite employees and customers to use your apps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Settings – view account settings and update email notifications</a:t>
            </a:r>
          </a:p>
        </p:txBody>
      </p:sp>
      <p:pic>
        <p:nvPicPr>
          <p:cNvPr id="3" name="Picture 2" descr="Screen Shot 2015-03-01 at 12.00.1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1905000"/>
            <a:ext cx="11531600" cy="1083643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Dashboard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558800" y="2209800"/>
            <a:ext cx="12039600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graph of total App Installations (not users)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View active device summary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Try to get everyone on latest and greatest version!</a:t>
            </a: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Picture 1" descr="Screen Shot 2015-03-09 at 7.23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4191000"/>
            <a:ext cx="4269802" cy="4198127"/>
          </a:xfrm>
          <a:prstGeom prst="rect">
            <a:avLst/>
          </a:prstGeom>
        </p:spPr>
      </p:pic>
      <p:pic>
        <p:nvPicPr>
          <p:cNvPr id="5" name="Picture 4" descr="Screen Shot 2015-03-09 at 7.24.4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696" y="4191000"/>
            <a:ext cx="4350463" cy="4267200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>
            <a:off x="8559800" y="66294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55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Invite 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828800"/>
            <a:ext cx="120396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Invite employees and customers to use your app</a:t>
            </a:r>
          </a:p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Set specific password</a:t>
            </a:r>
          </a:p>
          <a:p>
            <a:pPr algn="l">
              <a:buSzPct val="125000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CC yourself or manager</a:t>
            </a:r>
          </a:p>
          <a:p>
            <a:pPr algn="l">
              <a:buSzPct val="125000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Create custom subjects</a:t>
            </a:r>
          </a:p>
          <a:p>
            <a:pPr algn="l">
              <a:buSzPct val="125000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Set default template		</a:t>
            </a:r>
          </a:p>
          <a:p>
            <a:pPr algn="l">
              <a:buSzPct val="125000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								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635000" y="8229600"/>
            <a:ext cx="1203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NEW! Can use same email in multiple customer portals!</a:t>
            </a:r>
          </a:p>
        </p:txBody>
      </p:sp>
      <p:sp>
        <p:nvSpPr>
          <p:cNvPr id="15" name="Left Arrow 14"/>
          <p:cNvSpPr/>
          <p:nvPr/>
        </p:nvSpPr>
        <p:spPr bwMode="auto">
          <a:xfrm>
            <a:off x="5969000" y="52578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9" name="Left Arrow 18"/>
          <p:cNvSpPr/>
          <p:nvPr/>
        </p:nvSpPr>
        <p:spPr bwMode="auto">
          <a:xfrm>
            <a:off x="5969000" y="48768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" name="Left Arrow 19"/>
          <p:cNvSpPr/>
          <p:nvPr/>
        </p:nvSpPr>
        <p:spPr bwMode="auto">
          <a:xfrm>
            <a:off x="5969000" y="43434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111" y="2438400"/>
            <a:ext cx="4279089" cy="5826372"/>
          </a:xfrm>
          <a:prstGeom prst="rect">
            <a:avLst/>
          </a:prstGeom>
        </p:spPr>
      </p:pic>
      <p:sp>
        <p:nvSpPr>
          <p:cNvPr id="13" name="Left Arrow 19"/>
          <p:cNvSpPr/>
          <p:nvPr/>
        </p:nvSpPr>
        <p:spPr bwMode="auto">
          <a:xfrm>
            <a:off x="5969000" y="38100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2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Invite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82600" y="1828800"/>
            <a:ext cx="12039600" cy="618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Invite employees using Users tab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Invite customers using Contacts tab 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WOE credentials are required 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OE Touch &amp; Stockroom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Invite customers using Customers tab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For OE Touch they can use customer WOE credentials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For StockRoom, they will use Portal credentials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Will not associate with a contact ID in Eclipse	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7" name="Picture 6" descr="Screen Shot 2015-03-01 at 11.30.2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6652796"/>
            <a:ext cx="11506200" cy="967204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58800" y="7924800"/>
            <a:ext cx="12039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User icon – WOE credentials are in place in contacts tab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Star icon – User has already been invited – click on star to go to the existing user’s page</a:t>
            </a:r>
          </a:p>
        </p:txBody>
      </p:sp>
    </p:spTree>
    <p:extLst>
      <p:ext uri="{BB962C8B-B14F-4D97-AF65-F5344CB8AC3E}">
        <p14:creationId xmlns:p14="http://schemas.microsoft.com/office/powerpoint/2010/main" val="7865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Users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905000"/>
            <a:ext cx="12039600" cy="840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Users tab displays all Invited users 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Troubleshooting tip: If a contact is not picking up UD settings, make sure their ERP user matches WOE login in Eclipse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3" name="Picture 2" descr="Screen Shot 2015-03-01 at 11.52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1" y="2667001"/>
            <a:ext cx="831897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2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Users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371600"/>
            <a:ext cx="120396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Delete user by clicking on check box and red button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Flag No Logon in Eclipse for employees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Remove WOE credentials for contacts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Export user list to Excel by clicking on green button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Uncheck box to not include in download</a:t>
            </a:r>
          </a:p>
          <a:p>
            <a:pPr marL="1485900" lvl="2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Reorder columns using arrows on right</a:t>
            </a:r>
          </a:p>
        </p:txBody>
      </p:sp>
      <p:pic>
        <p:nvPicPr>
          <p:cNvPr id="2" name="Picture 1" descr="Screen Shot 2015-03-01 at 11.57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5486400"/>
            <a:ext cx="3886200" cy="3912502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66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/>
          </p:cNvSpPr>
          <p:nvPr/>
        </p:nvSpPr>
        <p:spPr bwMode="auto">
          <a:xfrm>
            <a:off x="406400" y="1219200"/>
            <a:ext cx="1234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Manage - Users</a:t>
            </a:r>
          </a:p>
          <a:p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87400" y="1219200"/>
            <a:ext cx="120396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buSzPct val="125000"/>
            </a:pPr>
            <a:endParaRPr lang="en-US" sz="3600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Click on user to view User Detail page</a:t>
            </a:r>
          </a:p>
          <a:p>
            <a:pPr marL="1028700" lvl="1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Add / Remove Products to Existing Users</a:t>
            </a:r>
          </a:p>
          <a:p>
            <a:pPr marL="1028700" lvl="1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Option to send email with app link (no password)</a:t>
            </a:r>
          </a:p>
          <a:p>
            <a:pPr marL="571500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OE Touch customers will now see Engage &amp; Discover</a:t>
            </a:r>
          </a:p>
          <a:p>
            <a:pPr marL="1028700" lvl="1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Give your employees access to these tabs in portal</a:t>
            </a:r>
          </a:p>
          <a:p>
            <a:pPr marL="1028700" lvl="1" indent="-571500" algn="l">
              <a:buSzPct val="125000"/>
              <a:buFont typeface="Arial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Gill Sans Light" charset="0"/>
                <a:ea typeface="ＭＳ Ｐゴシック" charset="0"/>
                <a:cs typeface="ＭＳ Ｐゴシック" charset="0"/>
                <a:sym typeface="Gill Sans Light" charset="0"/>
              </a:rPr>
              <a:t>Only Administrators have access to Manage</a:t>
            </a:r>
          </a:p>
        </p:txBody>
      </p:sp>
      <p:pic>
        <p:nvPicPr>
          <p:cNvPr id="2" name="Picture 1" descr="Screen Shot 2015-03-06 at 7.16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5497972"/>
            <a:ext cx="3703250" cy="3798428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 bwMode="auto">
          <a:xfrm>
            <a:off x="5054600" y="60198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" name="Left Arrow 9"/>
          <p:cNvSpPr/>
          <p:nvPr/>
        </p:nvSpPr>
        <p:spPr bwMode="auto">
          <a:xfrm>
            <a:off x="5054600" y="6400800"/>
            <a:ext cx="2057400" cy="2286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 descr="Screen Shot 2015-03-06 at 7.33.2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777" y="5486400"/>
            <a:ext cx="349102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5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27203</TotalTime>
  <Pages>0</Pages>
  <Words>996</Words>
  <Characters>0</Characters>
  <Application>Microsoft Macintosh PowerPoint</Application>
  <PresentationFormat>Custom</PresentationFormat>
  <Lines>0</Lines>
  <Paragraphs>274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29</vt:i4>
      </vt:variant>
    </vt:vector>
  </HeadingPairs>
  <TitlesOfParts>
    <vt:vector size="54" baseType="lpstr">
      <vt:lpstr>Arial</vt:lpstr>
      <vt:lpstr>Calibri</vt:lpstr>
      <vt:lpstr>DIN Alternate</vt:lpstr>
      <vt:lpstr>DIN Condensed</vt:lpstr>
      <vt:lpstr>Gill Sans</vt:lpstr>
      <vt:lpstr>Gill Sans Light</vt:lpstr>
      <vt:lpstr>Helvetica</vt:lpstr>
      <vt:lpstr>Helvetica Neue UltraLight</vt:lpstr>
      <vt:lpstr>ＭＳ Ｐゴシック</vt:lpstr>
      <vt:lpstr>Wingdings</vt:lpstr>
      <vt:lpstr>ヒラギノ角ゴ ProN W3</vt:lpstr>
      <vt:lpstr>Title &amp; Subtitle</vt:lpstr>
      <vt:lpstr>Bullets</vt:lpstr>
      <vt:lpstr>Title - Center</vt:lpstr>
      <vt:lpstr>Title &amp; Bullets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Innovo Customer Portal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Springfield Electric</dc:title>
  <dc:subject/>
  <dc:creator/>
  <cp:keywords/>
  <dc:description/>
  <cp:lastModifiedBy>Robin Merrion</cp:lastModifiedBy>
  <cp:revision>558</cp:revision>
  <dcterms:modified xsi:type="dcterms:W3CDTF">2017-04-26T21:33:39Z</dcterms:modified>
</cp:coreProperties>
</file>