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"/>
  </p:notesMasterIdLst>
  <p:sldIdLst>
    <p:sldId id="269" r:id="rId2"/>
    <p:sldId id="270" r:id="rId3"/>
    <p:sldId id="261" r:id="rId4"/>
    <p:sldId id="262" r:id="rId5"/>
    <p:sldId id="267" r:id="rId6"/>
    <p:sldId id="264" r:id="rId7"/>
    <p:sldId id="265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/>
    <p:restoredTop sz="93785"/>
  </p:normalViewPr>
  <p:slideViewPr>
    <p:cSldViewPr snapToGrid="0" snapToObjects="1">
      <p:cViewPr varScale="1">
        <p:scale>
          <a:sx n="83" d="100"/>
          <a:sy n="83" d="100"/>
        </p:scale>
        <p:origin x="1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3487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320"/>
            <a:ext cx="12359640" cy="1676400"/>
          </a:xfrm>
        </p:spPr>
        <p:txBody>
          <a:bodyPr anchor="ctr"/>
          <a:lstStyle>
            <a:lvl1pPr algn="ctr">
              <a:defRPr sz="7200" b="0" i="0">
                <a:solidFill>
                  <a:schemeClr val="bg2"/>
                </a:solidFill>
                <a:latin typeface="Helvetica Neue UltraLight" charset="0"/>
                <a:ea typeface="Helvetica Neue UltraLight" charset="0"/>
                <a:cs typeface="Helvetica Neue Ultra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499360"/>
            <a:ext cx="10464800" cy="5730240"/>
          </a:xfrm>
        </p:spPr>
        <p:txBody>
          <a:bodyPr/>
          <a:lstStyle>
            <a:lvl1pPr marL="571500" indent="-571500" algn="l">
              <a:buFont typeface="Arial" charset="0"/>
              <a:buChar char="•"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1028700" indent="-571500" algn="l">
              <a:buFont typeface="Arial" charset="0"/>
              <a:buChar char="•"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485900" indent="-571500" algn="l">
              <a:buFont typeface="Arial" charset="0"/>
              <a:buChar char="•"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943100" indent="-571500" algn="l">
              <a:buFont typeface="Arial" charset="0"/>
              <a:buChar char="•"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400300" indent="-571500" algn="l">
              <a:buFont typeface="Arial" charset="0"/>
              <a:buChar char="•"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grpSp>
        <p:nvGrpSpPr>
          <p:cNvPr id="4" name="Group"/>
          <p:cNvGrpSpPr/>
          <p:nvPr userDrawn="1"/>
        </p:nvGrpSpPr>
        <p:grpSpPr>
          <a:xfrm>
            <a:off x="0" y="0"/>
            <a:ext cx="13020874" cy="135533"/>
            <a:chOff x="0" y="0"/>
            <a:chExt cx="13020873" cy="135532"/>
          </a:xfrm>
        </p:grpSpPr>
        <p:sp>
          <p:nvSpPr>
            <p:cNvPr id="5" name="Rectangle"/>
            <p:cNvSpPr/>
            <p:nvPr/>
          </p:nvSpPr>
          <p:spPr>
            <a:xfrm>
              <a:off x="0" y="0"/>
              <a:ext cx="2606874" cy="135533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2603500" y="0"/>
              <a:ext cx="2606874" cy="135533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7" name="Rectangle"/>
            <p:cNvSpPr/>
            <p:nvPr/>
          </p:nvSpPr>
          <p:spPr>
            <a:xfrm>
              <a:off x="5207000" y="0"/>
              <a:ext cx="2606874" cy="135533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8" name="Rectangle"/>
            <p:cNvSpPr/>
            <p:nvPr/>
          </p:nvSpPr>
          <p:spPr>
            <a:xfrm>
              <a:off x="7810500" y="0"/>
              <a:ext cx="2606874" cy="135533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9" name="Rectangle"/>
            <p:cNvSpPr/>
            <p:nvPr/>
          </p:nvSpPr>
          <p:spPr>
            <a:xfrm>
              <a:off x="10414000" y="0"/>
              <a:ext cx="2606874" cy="135533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</p:grpSp>
      <p:grpSp>
        <p:nvGrpSpPr>
          <p:cNvPr id="10" name="Group"/>
          <p:cNvGrpSpPr/>
          <p:nvPr userDrawn="1"/>
        </p:nvGrpSpPr>
        <p:grpSpPr>
          <a:xfrm>
            <a:off x="-8037" y="9618067"/>
            <a:ext cx="13020874" cy="135533"/>
            <a:chOff x="0" y="0"/>
            <a:chExt cx="13020873" cy="135532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2606874" cy="135533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12" name="Rectangle"/>
            <p:cNvSpPr/>
            <p:nvPr/>
          </p:nvSpPr>
          <p:spPr>
            <a:xfrm>
              <a:off x="2603500" y="0"/>
              <a:ext cx="2606874" cy="135533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13" name="Rectangle"/>
            <p:cNvSpPr/>
            <p:nvPr/>
          </p:nvSpPr>
          <p:spPr>
            <a:xfrm>
              <a:off x="5207000" y="0"/>
              <a:ext cx="2606874" cy="135533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14" name="Rectangle"/>
            <p:cNvSpPr/>
            <p:nvPr/>
          </p:nvSpPr>
          <p:spPr>
            <a:xfrm>
              <a:off x="7810500" y="0"/>
              <a:ext cx="2606874" cy="135533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  <p:sp>
          <p:nvSpPr>
            <p:cNvPr id="15" name="Rectangle"/>
            <p:cNvSpPr/>
            <p:nvPr/>
          </p:nvSpPr>
          <p:spPr>
            <a:xfrm>
              <a:off x="10414000" y="0"/>
              <a:ext cx="2606874" cy="135533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 hangingPunct="1">
                <a:lnSpc>
                  <a:spcPct val="80000"/>
                </a:lnSpc>
                <a:spcBef>
                  <a:spcPts val="0"/>
                </a:spcBef>
                <a:spcAft>
                  <a:spcPct val="0"/>
                </a:spcAft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kern="1200" cap="all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DIN Condensed"/>
              </a:endParaRPr>
            </a:p>
          </p:txBody>
        </p:sp>
      </p:grpSp>
      <p:pic>
        <p:nvPicPr>
          <p:cNvPr id="16" name="Innovo.Logo-Blue.png" descr="Innovo.Logo-Blue.png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9582150" y="8496300"/>
            <a:ext cx="3162300" cy="838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959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age4.jpeg" descr="image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8656638"/>
            <a:ext cx="2071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66" name="WebsiteFlatirons.jpg" descr="WebsiteFlatirons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13004800" cy="95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4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2467" name="Innovate 2017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</a:pPr>
            <a:r>
              <a:rPr lang="en-US" altLang="x-none" sz="5400" dirty="0" smtClean="0">
                <a:solidFill>
                  <a:srgbClr val="838787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OE Touch 4.0</a:t>
            </a:r>
            <a:br>
              <a:rPr lang="en-US" altLang="x-none" sz="5400" dirty="0" smtClean="0">
                <a:solidFill>
                  <a:srgbClr val="838787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altLang="x-none" sz="5400" dirty="0" smtClean="0">
                <a:solidFill>
                  <a:srgbClr val="838787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 Features</a:t>
            </a:r>
            <a:endParaRPr lang="en-US" altLang="x-none" sz="5400" dirty="0">
              <a:solidFill>
                <a:srgbClr val="838787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0" name="Deliver Pr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UltraLight" charset="0"/>
                <a:ea typeface="Helvetica Neue UltraLight" charset="0"/>
                <a:cs typeface="Helvetica Neue UltraLight" charset="0"/>
              </a:rPr>
              <a:t>Innovate 2017</a:t>
            </a:r>
            <a:endParaRPr sz="13800" dirty="0">
              <a:solidFill>
                <a:schemeClr val="tx1">
                  <a:lumMod val="65000"/>
                  <a:lumOff val="35000"/>
                </a:schemeClr>
              </a:solidFill>
              <a:latin typeface="Helvetica Neue UltraLight" charset="0"/>
              <a:ea typeface="Helvetica Neue UltraLight" charset="0"/>
              <a:cs typeface="Helvetica Neue UltraLight" charset="0"/>
            </a:endParaRPr>
          </a:p>
        </p:txBody>
      </p:sp>
      <p:pic>
        <p:nvPicPr>
          <p:cNvPr id="62469" name="image2.png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0" name="image2.png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1" name="image2.png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2" name="image2.png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3" name="image2.png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4" name="image3.png" descr="image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114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5" name="image3.png" descr="image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114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6" name="image2.png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477" name="image2.png" descr="im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62478" name="Group"/>
          <p:cNvGrpSpPr>
            <a:grpSpLocks/>
          </p:cNvGrpSpPr>
          <p:nvPr/>
        </p:nvGrpSpPr>
        <p:grpSpPr bwMode="auto">
          <a:xfrm>
            <a:off x="0" y="0"/>
            <a:ext cx="13020675" cy="134938"/>
            <a:chOff x="0" y="0"/>
            <a:chExt cx="13020873" cy="135532"/>
          </a:xfrm>
        </p:grpSpPr>
        <p:sp>
          <p:nvSpPr>
            <p:cNvPr id="211" name="Rectangle"/>
            <p:cNvSpPr/>
            <p:nvPr/>
          </p:nvSpPr>
          <p:spPr>
            <a:xfrm>
              <a:off x="0" y="0"/>
              <a:ext cx="2606715" cy="135532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12" name="Rectangle"/>
            <p:cNvSpPr/>
            <p:nvPr/>
          </p:nvSpPr>
          <p:spPr>
            <a:xfrm>
              <a:off x="2603540" y="0"/>
              <a:ext cx="2606715" cy="135532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13" name="Rectangle"/>
            <p:cNvSpPr/>
            <p:nvPr/>
          </p:nvSpPr>
          <p:spPr>
            <a:xfrm>
              <a:off x="5207079" y="0"/>
              <a:ext cx="2606715" cy="135532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14" name="Rectangle"/>
            <p:cNvSpPr/>
            <p:nvPr/>
          </p:nvSpPr>
          <p:spPr>
            <a:xfrm>
              <a:off x="7810619" y="0"/>
              <a:ext cx="2606715" cy="135532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15" name="Rectangle"/>
            <p:cNvSpPr/>
            <p:nvPr/>
          </p:nvSpPr>
          <p:spPr>
            <a:xfrm>
              <a:off x="10414158" y="0"/>
              <a:ext cx="2606715" cy="135532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</p:grpSp>
      <p:grpSp>
        <p:nvGrpSpPr>
          <p:cNvPr id="62479" name="Group"/>
          <p:cNvGrpSpPr>
            <a:grpSpLocks/>
          </p:cNvGrpSpPr>
          <p:nvPr/>
        </p:nvGrpSpPr>
        <p:grpSpPr bwMode="auto">
          <a:xfrm>
            <a:off x="-7938" y="9618663"/>
            <a:ext cx="13020676" cy="134937"/>
            <a:chOff x="0" y="0"/>
            <a:chExt cx="13020873" cy="135532"/>
          </a:xfrm>
        </p:grpSpPr>
        <p:sp>
          <p:nvSpPr>
            <p:cNvPr id="217" name="Rectangle"/>
            <p:cNvSpPr/>
            <p:nvPr/>
          </p:nvSpPr>
          <p:spPr>
            <a:xfrm>
              <a:off x="0" y="0"/>
              <a:ext cx="2606715" cy="135532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18" name="Rectangle"/>
            <p:cNvSpPr/>
            <p:nvPr/>
          </p:nvSpPr>
          <p:spPr>
            <a:xfrm>
              <a:off x="2603540" y="0"/>
              <a:ext cx="2606714" cy="135532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19" name="Rectangle"/>
            <p:cNvSpPr/>
            <p:nvPr/>
          </p:nvSpPr>
          <p:spPr>
            <a:xfrm>
              <a:off x="5207080" y="0"/>
              <a:ext cx="2606714" cy="135532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20" name="Rectangle"/>
            <p:cNvSpPr/>
            <p:nvPr/>
          </p:nvSpPr>
          <p:spPr>
            <a:xfrm>
              <a:off x="7810619" y="0"/>
              <a:ext cx="2606714" cy="135532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  <p:sp>
          <p:nvSpPr>
            <p:cNvPr id="221" name="Rectangle"/>
            <p:cNvSpPr/>
            <p:nvPr/>
          </p:nvSpPr>
          <p:spPr>
            <a:xfrm>
              <a:off x="10414159" y="0"/>
              <a:ext cx="2606714" cy="135532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2800" cap="all">
                <a:solidFill>
                  <a:srgbClr val="FFFFFF"/>
                </a:solidFill>
                <a:latin typeface="+mn-lt"/>
                <a:ea typeface="+mn-ea"/>
                <a:sym typeface="DIN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091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1-oetouch.png"/>
          <p:cNvPicPr>
            <a:picLocks noChangeAspect="1"/>
          </p:cNvPicPr>
          <p:nvPr/>
        </p:nvPicPr>
        <p:blipFill>
          <a:blip r:embed="rId2">
            <a:extLst/>
          </a:blip>
          <a:srcRect b="1215"/>
          <a:stretch>
            <a:fillRect/>
          </a:stretch>
        </p:blipFill>
        <p:spPr>
          <a:xfrm>
            <a:off x="7992408" y="671259"/>
            <a:ext cx="4498950" cy="777877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508330" y="413190"/>
            <a:ext cx="11983028" cy="948778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 algn="l"/>
            <a:r>
              <a:rPr dirty="0" smtClean="0">
                <a:latin typeface="Helvetica Neue UltraLight" charset="0"/>
                <a:ea typeface="Helvetica Neue UltraLight" charset="0"/>
                <a:cs typeface="Helvetica Neue UltraLight" charset="0"/>
              </a:rPr>
              <a:t>O</a:t>
            </a:r>
            <a:r>
              <a:rPr lang="en-US" dirty="0" smtClean="0">
                <a:latin typeface="Helvetica Neue UltraLight" charset="0"/>
                <a:ea typeface="Helvetica Neue UltraLight" charset="0"/>
                <a:cs typeface="Helvetica Neue UltraLight" charset="0"/>
              </a:rPr>
              <a:t>E Touch</a:t>
            </a:r>
            <a:r>
              <a:rPr dirty="0" smtClean="0">
                <a:latin typeface="Helvetica Neue UltraLight" charset="0"/>
                <a:ea typeface="Helvetica Neue UltraLight" charset="0"/>
                <a:cs typeface="Helvetica Neue UltraLight" charset="0"/>
              </a:rPr>
              <a:t> </a:t>
            </a:r>
            <a:r>
              <a:rPr dirty="0">
                <a:latin typeface="Helvetica Neue UltraLight" charset="0"/>
                <a:ea typeface="Helvetica Neue UltraLight" charset="0"/>
                <a:cs typeface="Helvetica Neue UltraLight" charset="0"/>
              </a:rPr>
              <a:t>4.0</a:t>
            </a:r>
          </a:p>
        </p:txBody>
      </p:sp>
      <p:sp>
        <p:nvSpPr>
          <p:cNvPr id="197" name="Shape 197"/>
          <p:cNvSpPr>
            <a:spLocks noGrp="1"/>
          </p:cNvSpPr>
          <p:nvPr>
            <p:ph idx="1"/>
          </p:nvPr>
        </p:nvSpPr>
        <p:spPr>
          <a:xfrm>
            <a:off x="715901" y="2245552"/>
            <a:ext cx="5783943" cy="11303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pPr algn="l"/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Landscape Support</a:t>
            </a:r>
          </a:p>
        </p:txBody>
      </p:sp>
      <p:pic>
        <p:nvPicPr>
          <p:cNvPr id="200" name="fullsizeoutput_16.jpeg"/>
          <p:cNvPicPr>
            <a:picLocks noChangeAspect="1"/>
          </p:cNvPicPr>
          <p:nvPr/>
        </p:nvPicPr>
        <p:blipFill>
          <a:blip r:embed="rId3">
            <a:extLst/>
          </a:blip>
          <a:srcRect l="7288" t="12477" r="7288" b="12477"/>
          <a:stretch>
            <a:fillRect/>
          </a:stretch>
        </p:blipFill>
        <p:spPr>
          <a:xfrm>
            <a:off x="508330" y="3196238"/>
            <a:ext cx="7186773" cy="360722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8283045" y="520185"/>
            <a:ext cx="4721755" cy="734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spcBef>
                <a:spcPts val="2800"/>
              </a:spcBef>
              <a:defRPr sz="3400"/>
            </a:lvl1pPr>
          </a:lstStyle>
          <a:p>
            <a:r>
              <a:rPr dirty="0">
                <a:latin typeface="Helvetica Neue Light" charset="0"/>
                <a:ea typeface="Helvetica Neue Light" charset="0"/>
                <a:cs typeface="Helvetica Neue Light" charset="0"/>
              </a:rPr>
              <a:t>New Menu Navigation</a:t>
            </a:r>
          </a:p>
        </p:txBody>
      </p:sp>
    </p:spTree>
    <p:extLst>
      <p:ext uri="{BB962C8B-B14F-4D97-AF65-F5344CB8AC3E}">
        <p14:creationId xmlns:p14="http://schemas.microsoft.com/office/powerpoint/2010/main" val="193783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idx="1"/>
          </p:nvPr>
        </p:nvSpPr>
        <p:spPr>
          <a:xfrm>
            <a:off x="1193508" y="3005084"/>
            <a:ext cx="5519057" cy="34290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 marL="457200" indent="-457200" algn="l">
              <a:buFont typeface="Arial" charset="0"/>
              <a:buChar char="•"/>
            </a:pP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to display </a:t>
            </a:r>
            <a:r>
              <a:rPr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Related</a:t>
            </a:r>
            <a:r>
              <a:rPr lang="en-US"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Products </a:t>
            </a: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/ Substitutes in </a:t>
            </a:r>
            <a:r>
              <a:rPr lang="en-US"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</a:t>
            </a:r>
            <a:r>
              <a:rPr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roduct </a:t>
            </a:r>
            <a:r>
              <a:rPr lang="en-US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</a:t>
            </a:r>
            <a:r>
              <a:rPr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etail</a:t>
            </a:r>
            <a:endParaRPr lang="en-US" dirty="0" smtClean="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</a:t>
            </a:r>
            <a:r>
              <a:rPr dirty="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asily </a:t>
            </a: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add-to-order</a:t>
            </a:r>
          </a:p>
        </p:txBody>
      </p:sp>
      <p:pic>
        <p:nvPicPr>
          <p:cNvPr id="205" name="fullsizeoutput_17.jpe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/>
          </a:blip>
          <a:srcRect l="14202" t="9398" r="14246" b="9398"/>
          <a:stretch>
            <a:fillRect/>
          </a:stretch>
        </p:blipFill>
        <p:spPr>
          <a:xfrm>
            <a:off x="7397743" y="734786"/>
            <a:ext cx="3696618" cy="7342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21600" extrusionOk="0">
                <a:moveTo>
                  <a:pt x="1578" y="0"/>
                </a:moveTo>
                <a:cubicBezTo>
                  <a:pt x="1519" y="27"/>
                  <a:pt x="1467" y="54"/>
                  <a:pt x="1393" y="82"/>
                </a:cubicBezTo>
                <a:cubicBezTo>
                  <a:pt x="868" y="284"/>
                  <a:pt x="429" y="648"/>
                  <a:pt x="291" y="995"/>
                </a:cubicBezTo>
                <a:cubicBezTo>
                  <a:pt x="232" y="1142"/>
                  <a:pt x="184" y="1542"/>
                  <a:pt x="184" y="1884"/>
                </a:cubicBezTo>
                <a:cubicBezTo>
                  <a:pt x="184" y="2248"/>
                  <a:pt x="145" y="2517"/>
                  <a:pt x="91" y="2534"/>
                </a:cubicBezTo>
                <a:cubicBezTo>
                  <a:pt x="-33" y="2572"/>
                  <a:pt x="-29" y="3387"/>
                  <a:pt x="95" y="3426"/>
                </a:cubicBezTo>
                <a:cubicBezTo>
                  <a:pt x="160" y="3446"/>
                  <a:pt x="168" y="3879"/>
                  <a:pt x="125" y="4756"/>
                </a:cubicBezTo>
                <a:cubicBezTo>
                  <a:pt x="78" y="5718"/>
                  <a:pt x="90" y="6065"/>
                  <a:pt x="169" y="6089"/>
                </a:cubicBezTo>
                <a:cubicBezTo>
                  <a:pt x="285" y="6126"/>
                  <a:pt x="319" y="6408"/>
                  <a:pt x="212" y="6462"/>
                </a:cubicBezTo>
                <a:cubicBezTo>
                  <a:pt x="113" y="6512"/>
                  <a:pt x="184" y="20547"/>
                  <a:pt x="284" y="20641"/>
                </a:cubicBezTo>
                <a:cubicBezTo>
                  <a:pt x="332" y="20686"/>
                  <a:pt x="369" y="20751"/>
                  <a:pt x="369" y="20786"/>
                </a:cubicBezTo>
                <a:cubicBezTo>
                  <a:pt x="369" y="20822"/>
                  <a:pt x="514" y="20971"/>
                  <a:pt x="689" y="21117"/>
                </a:cubicBezTo>
                <a:cubicBezTo>
                  <a:pt x="864" y="21264"/>
                  <a:pt x="979" y="21385"/>
                  <a:pt x="944" y="21387"/>
                </a:cubicBezTo>
                <a:cubicBezTo>
                  <a:pt x="909" y="21388"/>
                  <a:pt x="978" y="21409"/>
                  <a:pt x="1096" y="21433"/>
                </a:cubicBezTo>
                <a:cubicBezTo>
                  <a:pt x="1215" y="21457"/>
                  <a:pt x="1285" y="21497"/>
                  <a:pt x="1253" y="21523"/>
                </a:cubicBezTo>
                <a:cubicBezTo>
                  <a:pt x="1221" y="21549"/>
                  <a:pt x="1256" y="21559"/>
                  <a:pt x="1332" y="21544"/>
                </a:cubicBezTo>
                <a:cubicBezTo>
                  <a:pt x="1398" y="21531"/>
                  <a:pt x="1493" y="21558"/>
                  <a:pt x="1567" y="21600"/>
                </a:cubicBezTo>
                <a:lnTo>
                  <a:pt x="20050" y="21600"/>
                </a:lnTo>
                <a:cubicBezTo>
                  <a:pt x="20052" y="21572"/>
                  <a:pt x="20102" y="21551"/>
                  <a:pt x="20180" y="21554"/>
                </a:cubicBezTo>
                <a:cubicBezTo>
                  <a:pt x="20269" y="21557"/>
                  <a:pt x="20321" y="21544"/>
                  <a:pt x="20296" y="21524"/>
                </a:cubicBezTo>
                <a:cubicBezTo>
                  <a:pt x="20271" y="21504"/>
                  <a:pt x="20398" y="21422"/>
                  <a:pt x="20579" y="21342"/>
                </a:cubicBezTo>
                <a:cubicBezTo>
                  <a:pt x="20759" y="21262"/>
                  <a:pt x="20886" y="21197"/>
                  <a:pt x="20862" y="21197"/>
                </a:cubicBezTo>
                <a:cubicBezTo>
                  <a:pt x="20837" y="21197"/>
                  <a:pt x="20931" y="21075"/>
                  <a:pt x="21069" y="20927"/>
                </a:cubicBezTo>
                <a:lnTo>
                  <a:pt x="21319" y="20658"/>
                </a:lnTo>
                <a:lnTo>
                  <a:pt x="21343" y="13403"/>
                </a:lnTo>
                <a:cubicBezTo>
                  <a:pt x="21357" y="9244"/>
                  <a:pt x="21402" y="6126"/>
                  <a:pt x="21450" y="6097"/>
                </a:cubicBezTo>
                <a:cubicBezTo>
                  <a:pt x="21559" y="6030"/>
                  <a:pt x="21567" y="4522"/>
                  <a:pt x="21459" y="4456"/>
                </a:cubicBezTo>
                <a:cubicBezTo>
                  <a:pt x="21412" y="4428"/>
                  <a:pt x="21363" y="3626"/>
                  <a:pt x="21347" y="2674"/>
                </a:cubicBezTo>
                <a:cubicBezTo>
                  <a:pt x="21320" y="986"/>
                  <a:pt x="21312" y="936"/>
                  <a:pt x="21106" y="710"/>
                </a:cubicBezTo>
                <a:cubicBezTo>
                  <a:pt x="20989" y="583"/>
                  <a:pt x="20794" y="412"/>
                  <a:pt x="20670" y="330"/>
                </a:cubicBezTo>
                <a:cubicBezTo>
                  <a:pt x="20546" y="248"/>
                  <a:pt x="20473" y="167"/>
                  <a:pt x="20509" y="148"/>
                </a:cubicBezTo>
                <a:cubicBezTo>
                  <a:pt x="20545" y="130"/>
                  <a:pt x="20534" y="121"/>
                  <a:pt x="20483" y="129"/>
                </a:cubicBezTo>
                <a:cubicBezTo>
                  <a:pt x="20432" y="136"/>
                  <a:pt x="20201" y="87"/>
                  <a:pt x="19971" y="19"/>
                </a:cubicBezTo>
                <a:cubicBezTo>
                  <a:pt x="19948" y="12"/>
                  <a:pt x="19929" y="7"/>
                  <a:pt x="19906" y="0"/>
                </a:cubicBezTo>
                <a:lnTo>
                  <a:pt x="1578" y="0"/>
                </a:lnTo>
                <a:close/>
              </a:path>
            </a:pathLst>
          </a:custGeom>
          <a:ln>
            <a:solidFill>
              <a:srgbClr val="F3F7F5"/>
            </a:solidFill>
          </a:ln>
        </p:spPr>
      </p:pic>
      <p:sp>
        <p:nvSpPr>
          <p:cNvPr id="7" name="Shape 198"/>
          <p:cNvSpPr txBox="1">
            <a:spLocks/>
          </p:cNvSpPr>
          <p:nvPr/>
        </p:nvSpPr>
        <p:spPr bwMode="auto">
          <a:xfrm>
            <a:off x="508330" y="413190"/>
            <a:ext cx="11983028" cy="9487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467359" rtl="0" eaLnBrk="0" fontAlgn="base" hangingPunct="0">
              <a:spcBef>
                <a:spcPts val="22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2"/>
                </a:solidFill>
                <a:latin typeface="Helvetica Neue UltraLight" charset="0"/>
                <a:ea typeface="Helvetica Neue UltraLight" charset="0"/>
                <a:cs typeface="Helvetica Neue UltraLight" charset="0"/>
              </a:rPr>
              <a:t>OE Touch 4.0</a:t>
            </a:r>
            <a:endParaRPr lang="en-US" dirty="0">
              <a:solidFill>
                <a:schemeClr val="bg2"/>
              </a:solidFill>
              <a:latin typeface="Helvetica Neue UltraLight" charset="0"/>
              <a:ea typeface="Helvetica Neue UltraLight" charset="0"/>
              <a:cs typeface="Helvetica Neue Ultra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idx="1"/>
          </p:nvPr>
        </p:nvSpPr>
        <p:spPr>
          <a:xfrm>
            <a:off x="1267444" y="1538233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N</a:t>
            </a:r>
            <a:r>
              <a:rPr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ew </a:t>
            </a:r>
            <a:r>
              <a:rPr lang="en-US"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eatures</a:t>
            </a:r>
            <a:endParaRPr b="1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1" name="Shape 211"/>
          <p:cNvSpPr>
            <a:spLocks noGrp="1"/>
          </p:cNvSpPr>
          <p:nvPr>
            <p:ph sz="half" idx="4294967295"/>
          </p:nvPr>
        </p:nvSpPr>
        <p:spPr>
          <a:xfrm>
            <a:off x="542060" y="2530929"/>
            <a:ext cx="12188371" cy="6123213"/>
          </a:xfrm>
          <a:prstGeom prst="rect">
            <a:avLst/>
          </a:prstGeom>
        </p:spPr>
        <p:txBody>
          <a:bodyPr/>
          <a:lstStyle/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for a customer to “approve” a quote (i.e. add PO# and notify order writer)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to flag contacts as “view-only” for product groups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to re-sort products in product groups and save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to see product groups for all related ship-to’s (currently we only show groups for the active ship-to)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to warn user if item being added is already in cart with option to just add to quantity or add another item</a:t>
            </a:r>
          </a:p>
        </p:txBody>
      </p:sp>
      <p:sp>
        <p:nvSpPr>
          <p:cNvPr id="6" name="Shape 198"/>
          <p:cNvSpPr txBox="1">
            <a:spLocks/>
          </p:cNvSpPr>
          <p:nvPr/>
        </p:nvSpPr>
        <p:spPr bwMode="auto">
          <a:xfrm>
            <a:off x="508330" y="413190"/>
            <a:ext cx="11983028" cy="9487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467359" rtl="0" eaLnBrk="0" fontAlgn="base" hangingPunct="0">
              <a:spcBef>
                <a:spcPts val="22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2"/>
                </a:solidFill>
                <a:latin typeface="Helvetica Neue UltraLight" charset="0"/>
                <a:ea typeface="Helvetica Neue UltraLight" charset="0"/>
                <a:cs typeface="Helvetica Neue UltraLight" charset="0"/>
              </a:rPr>
              <a:t>OE Touch 4.0</a:t>
            </a:r>
            <a:endParaRPr lang="en-US" dirty="0">
              <a:solidFill>
                <a:schemeClr val="bg2"/>
              </a:solidFill>
              <a:latin typeface="Helvetica Neue UltraLight" charset="0"/>
              <a:ea typeface="Helvetica Neue UltraLight" charset="0"/>
              <a:cs typeface="Helvetica Neue Ultra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idx="1"/>
          </p:nvPr>
        </p:nvSpPr>
        <p:spPr>
          <a:xfrm>
            <a:off x="1267444" y="1538233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N</a:t>
            </a:r>
            <a:r>
              <a:rPr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ew </a:t>
            </a:r>
            <a:r>
              <a:rPr lang="en-US"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b="1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eatures</a:t>
            </a:r>
            <a:endParaRPr b="1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1" name="Shape 211"/>
          <p:cNvSpPr>
            <a:spLocks noGrp="1"/>
          </p:cNvSpPr>
          <p:nvPr>
            <p:ph sz="half" idx="4294967295"/>
          </p:nvPr>
        </p:nvSpPr>
        <p:spPr>
          <a:xfrm>
            <a:off x="542060" y="2530929"/>
            <a:ext cx="12188371" cy="6123213"/>
          </a:xfrm>
          <a:prstGeom prst="rect">
            <a:avLst/>
          </a:prstGeom>
        </p:spPr>
        <p:txBody>
          <a:bodyPr/>
          <a:lstStyle/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lang="en-US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to show default ship branch availability along with the current network availability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lang="en-US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Touch ID support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lang="en-US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Automatically open order detail from smart push notification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lang="en-US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to display price flag in shopping cart (i.e. +, #, *) in salesperson mode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lang="en-US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Respect multiple PO#’s setting in customer maintenance</a:t>
            </a:r>
          </a:p>
          <a:p>
            <a:pPr marL="457200" indent="-457200" algn="l" defTabSz="572516">
              <a:spcBef>
                <a:spcPts val="2700"/>
              </a:spcBef>
              <a:buFont typeface="Arial" charset="0"/>
              <a:buChar char="•"/>
              <a:defRPr sz="3332"/>
            </a:pPr>
            <a:r>
              <a:rPr lang="en-US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Ability in salesperson mode to take picture from app when there is no image and store on imaging server</a:t>
            </a:r>
          </a:p>
        </p:txBody>
      </p:sp>
      <p:sp>
        <p:nvSpPr>
          <p:cNvPr id="6" name="Shape 198"/>
          <p:cNvSpPr txBox="1">
            <a:spLocks/>
          </p:cNvSpPr>
          <p:nvPr/>
        </p:nvSpPr>
        <p:spPr bwMode="auto">
          <a:xfrm>
            <a:off x="508330" y="413190"/>
            <a:ext cx="11983028" cy="9487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467359" rtl="0" eaLnBrk="0" fontAlgn="base" hangingPunct="0">
              <a:spcBef>
                <a:spcPts val="22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2"/>
                </a:solidFill>
                <a:latin typeface="Helvetica Neue UltraLight" charset="0"/>
                <a:ea typeface="Helvetica Neue UltraLight" charset="0"/>
                <a:cs typeface="Helvetica Neue UltraLight" charset="0"/>
              </a:rPr>
              <a:t>OE Touch 4.0</a:t>
            </a:r>
            <a:endParaRPr lang="en-US" dirty="0">
              <a:solidFill>
                <a:schemeClr val="bg2"/>
              </a:solidFill>
              <a:latin typeface="Helvetica Neue UltraLight" charset="0"/>
              <a:ea typeface="Helvetica Neue UltraLight" charset="0"/>
              <a:cs typeface="Helvetica Neue Ul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7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fullsizeoutput_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5216" y="143688"/>
            <a:ext cx="4737398" cy="8291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 algn="l"/>
            <a:r>
              <a:rPr dirty="0"/>
              <a:t>Oe touch 4.0</a:t>
            </a:r>
          </a:p>
        </p:txBody>
      </p:sp>
      <p:sp>
        <p:nvSpPr>
          <p:cNvPr id="218" name="Shape 218"/>
          <p:cNvSpPr>
            <a:spLocks noGrp="1"/>
          </p:cNvSpPr>
          <p:nvPr>
            <p:ph idx="1"/>
          </p:nvPr>
        </p:nvSpPr>
        <p:spPr>
          <a:xfrm>
            <a:off x="832758" y="2499360"/>
            <a:ext cx="6547756" cy="5730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  <a:buChar char="▸"/>
            </a:pPr>
            <a:r>
              <a:rPr dirty="0">
                <a:solidFill>
                  <a:schemeClr val="bg2"/>
                </a:solidFill>
              </a:rPr>
              <a:t>PDW support in salesperson </a:t>
            </a:r>
            <a:r>
              <a:rPr dirty="0" smtClean="0">
                <a:solidFill>
                  <a:schemeClr val="bg2"/>
                </a:solidFill>
              </a:rPr>
              <a:t>mode</a:t>
            </a:r>
            <a:endParaRPr dirty="0">
              <a:solidFill>
                <a:schemeClr val="bg2"/>
              </a:solidFill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Char char="▸"/>
            </a:pPr>
            <a:r>
              <a:rPr dirty="0">
                <a:solidFill>
                  <a:schemeClr val="bg2"/>
                </a:solidFill>
              </a:rPr>
              <a:t>Ability to search PDW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Char char="▸"/>
            </a:pPr>
            <a:r>
              <a:rPr dirty="0">
                <a:solidFill>
                  <a:schemeClr val="bg2"/>
                </a:solidFill>
              </a:rPr>
              <a:t>Product created when order is submitted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 algn="l"/>
            <a:r>
              <a:rPr lang="en-US" dirty="0" smtClean="0"/>
              <a:t>OE Touch 4.0</a:t>
            </a:r>
            <a:endParaRPr dirty="0"/>
          </a:p>
        </p:txBody>
      </p:sp>
      <p:sp>
        <p:nvSpPr>
          <p:cNvPr id="225" name="Shape 225"/>
          <p:cNvSpPr>
            <a:spLocks noGrp="1"/>
          </p:cNvSpPr>
          <p:nvPr>
            <p:ph idx="1"/>
          </p:nvPr>
        </p:nvSpPr>
        <p:spPr>
          <a:xfrm>
            <a:off x="518886" y="2254432"/>
            <a:ext cx="7531100" cy="573024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600"/>
              </a:spcBef>
              <a:defRPr sz="3162"/>
            </a:pPr>
            <a:r>
              <a:rPr dirty="0">
                <a:solidFill>
                  <a:schemeClr val="bg2"/>
                </a:solidFill>
              </a:rPr>
              <a:t>Kiosk mode</a:t>
            </a:r>
          </a:p>
          <a:p>
            <a:pPr marL="826769" lvl="1" indent="-413384" defTabSz="543305">
              <a:spcBef>
                <a:spcPts val="2600"/>
              </a:spcBef>
              <a:defRPr sz="3162"/>
            </a:pPr>
            <a:r>
              <a:rPr dirty="0">
                <a:solidFill>
                  <a:schemeClr val="bg2"/>
                </a:solidFill>
              </a:rPr>
              <a:t>Add timeout setting to make customer re-enter password</a:t>
            </a:r>
          </a:p>
          <a:p>
            <a:pPr marL="826769" lvl="1" indent="-413384" defTabSz="543305">
              <a:spcBef>
                <a:spcPts val="2600"/>
              </a:spcBef>
              <a:defRPr sz="3162"/>
            </a:pPr>
            <a:r>
              <a:rPr dirty="0">
                <a:solidFill>
                  <a:schemeClr val="bg2"/>
                </a:solidFill>
              </a:rPr>
              <a:t>Auto-logout after order creation</a:t>
            </a:r>
          </a:p>
          <a:p>
            <a:pPr marL="826769" lvl="1" indent="-413384" defTabSz="543305">
              <a:spcBef>
                <a:spcPts val="2600"/>
              </a:spcBef>
              <a:defRPr sz="3162"/>
            </a:pPr>
            <a:r>
              <a:rPr dirty="0">
                <a:solidFill>
                  <a:schemeClr val="bg2"/>
                </a:solidFill>
              </a:rPr>
              <a:t>Process available items via pick-up-now and show any items that were backordered</a:t>
            </a:r>
          </a:p>
        </p:txBody>
      </p:sp>
      <p:pic>
        <p:nvPicPr>
          <p:cNvPr id="223" name="fullsizeoutput_18.jpe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/>
          </a:blip>
          <a:srcRect l="14202" t="9398" r="14246" b="9398"/>
          <a:stretch>
            <a:fillRect/>
          </a:stretch>
        </p:blipFill>
        <p:spPr>
          <a:xfrm>
            <a:off x="8385109" y="495301"/>
            <a:ext cx="3770605" cy="7489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21600" extrusionOk="0">
                <a:moveTo>
                  <a:pt x="1578" y="0"/>
                </a:moveTo>
                <a:cubicBezTo>
                  <a:pt x="1519" y="27"/>
                  <a:pt x="1467" y="54"/>
                  <a:pt x="1393" y="82"/>
                </a:cubicBezTo>
                <a:cubicBezTo>
                  <a:pt x="868" y="284"/>
                  <a:pt x="429" y="648"/>
                  <a:pt x="291" y="995"/>
                </a:cubicBezTo>
                <a:cubicBezTo>
                  <a:pt x="232" y="1142"/>
                  <a:pt x="184" y="1542"/>
                  <a:pt x="184" y="1884"/>
                </a:cubicBezTo>
                <a:cubicBezTo>
                  <a:pt x="184" y="2248"/>
                  <a:pt x="145" y="2517"/>
                  <a:pt x="91" y="2534"/>
                </a:cubicBezTo>
                <a:cubicBezTo>
                  <a:pt x="-33" y="2572"/>
                  <a:pt x="-29" y="3387"/>
                  <a:pt x="95" y="3426"/>
                </a:cubicBezTo>
                <a:cubicBezTo>
                  <a:pt x="160" y="3446"/>
                  <a:pt x="168" y="3879"/>
                  <a:pt x="125" y="4756"/>
                </a:cubicBezTo>
                <a:cubicBezTo>
                  <a:pt x="78" y="5718"/>
                  <a:pt x="90" y="6065"/>
                  <a:pt x="169" y="6089"/>
                </a:cubicBezTo>
                <a:cubicBezTo>
                  <a:pt x="285" y="6126"/>
                  <a:pt x="319" y="6408"/>
                  <a:pt x="212" y="6462"/>
                </a:cubicBezTo>
                <a:cubicBezTo>
                  <a:pt x="113" y="6512"/>
                  <a:pt x="184" y="20547"/>
                  <a:pt x="284" y="20641"/>
                </a:cubicBezTo>
                <a:cubicBezTo>
                  <a:pt x="332" y="20686"/>
                  <a:pt x="369" y="20751"/>
                  <a:pt x="369" y="20786"/>
                </a:cubicBezTo>
                <a:cubicBezTo>
                  <a:pt x="369" y="20822"/>
                  <a:pt x="514" y="20971"/>
                  <a:pt x="689" y="21117"/>
                </a:cubicBezTo>
                <a:cubicBezTo>
                  <a:pt x="864" y="21264"/>
                  <a:pt x="979" y="21385"/>
                  <a:pt x="944" y="21387"/>
                </a:cubicBezTo>
                <a:cubicBezTo>
                  <a:pt x="909" y="21388"/>
                  <a:pt x="978" y="21409"/>
                  <a:pt x="1096" y="21433"/>
                </a:cubicBezTo>
                <a:cubicBezTo>
                  <a:pt x="1215" y="21457"/>
                  <a:pt x="1285" y="21497"/>
                  <a:pt x="1253" y="21523"/>
                </a:cubicBezTo>
                <a:cubicBezTo>
                  <a:pt x="1221" y="21549"/>
                  <a:pt x="1256" y="21559"/>
                  <a:pt x="1332" y="21544"/>
                </a:cubicBezTo>
                <a:cubicBezTo>
                  <a:pt x="1398" y="21531"/>
                  <a:pt x="1493" y="21558"/>
                  <a:pt x="1567" y="21600"/>
                </a:cubicBezTo>
                <a:lnTo>
                  <a:pt x="20050" y="21600"/>
                </a:lnTo>
                <a:cubicBezTo>
                  <a:pt x="20052" y="21572"/>
                  <a:pt x="20102" y="21551"/>
                  <a:pt x="20180" y="21554"/>
                </a:cubicBezTo>
                <a:cubicBezTo>
                  <a:pt x="20269" y="21557"/>
                  <a:pt x="20321" y="21544"/>
                  <a:pt x="20296" y="21524"/>
                </a:cubicBezTo>
                <a:cubicBezTo>
                  <a:pt x="20271" y="21504"/>
                  <a:pt x="20398" y="21422"/>
                  <a:pt x="20579" y="21342"/>
                </a:cubicBezTo>
                <a:cubicBezTo>
                  <a:pt x="20759" y="21262"/>
                  <a:pt x="20886" y="21197"/>
                  <a:pt x="20862" y="21197"/>
                </a:cubicBezTo>
                <a:cubicBezTo>
                  <a:pt x="20837" y="21197"/>
                  <a:pt x="20931" y="21075"/>
                  <a:pt x="21069" y="20927"/>
                </a:cubicBezTo>
                <a:lnTo>
                  <a:pt x="21319" y="20658"/>
                </a:lnTo>
                <a:lnTo>
                  <a:pt x="21343" y="13403"/>
                </a:lnTo>
                <a:cubicBezTo>
                  <a:pt x="21357" y="9244"/>
                  <a:pt x="21402" y="6126"/>
                  <a:pt x="21450" y="6097"/>
                </a:cubicBezTo>
                <a:cubicBezTo>
                  <a:pt x="21559" y="6030"/>
                  <a:pt x="21567" y="4522"/>
                  <a:pt x="21459" y="4456"/>
                </a:cubicBezTo>
                <a:cubicBezTo>
                  <a:pt x="21412" y="4428"/>
                  <a:pt x="21363" y="3626"/>
                  <a:pt x="21347" y="2674"/>
                </a:cubicBezTo>
                <a:cubicBezTo>
                  <a:pt x="21320" y="986"/>
                  <a:pt x="21312" y="936"/>
                  <a:pt x="21106" y="710"/>
                </a:cubicBezTo>
                <a:cubicBezTo>
                  <a:pt x="20989" y="583"/>
                  <a:pt x="20794" y="412"/>
                  <a:pt x="20670" y="330"/>
                </a:cubicBezTo>
                <a:cubicBezTo>
                  <a:pt x="20546" y="248"/>
                  <a:pt x="20473" y="167"/>
                  <a:pt x="20509" y="148"/>
                </a:cubicBezTo>
                <a:cubicBezTo>
                  <a:pt x="20545" y="130"/>
                  <a:pt x="20534" y="121"/>
                  <a:pt x="20483" y="129"/>
                </a:cubicBezTo>
                <a:cubicBezTo>
                  <a:pt x="20432" y="136"/>
                  <a:pt x="20201" y="87"/>
                  <a:pt x="19971" y="19"/>
                </a:cubicBezTo>
                <a:cubicBezTo>
                  <a:pt x="19948" y="12"/>
                  <a:pt x="19929" y="7"/>
                  <a:pt x="19906" y="0"/>
                </a:cubicBezTo>
                <a:lnTo>
                  <a:pt x="1578" y="0"/>
                </a:lnTo>
                <a:close/>
              </a:path>
            </a:pathLst>
          </a:custGeom>
          <a:ln>
            <a:solidFill>
              <a:srgbClr val="F3F7F5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1AEFB"/>
      </a:accent1>
      <a:accent2>
        <a:srgbClr val="333399"/>
      </a:accent2>
      <a:accent3>
        <a:srgbClr val="FFFFFF"/>
      </a:accent3>
      <a:accent4>
        <a:srgbClr val="000000"/>
      </a:accent4>
      <a:accent5>
        <a:srgbClr val="BBD3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246</Words>
  <Application>Microsoft Macintosh PowerPoint</Application>
  <PresentationFormat>Custom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Avenir Next Medium</vt:lpstr>
      <vt:lpstr>DIN Alternate</vt:lpstr>
      <vt:lpstr>DIN Condensed</vt:lpstr>
      <vt:lpstr>Gill Sans</vt:lpstr>
      <vt:lpstr>Helvetica</vt:lpstr>
      <vt:lpstr>Helvetica Neue</vt:lpstr>
      <vt:lpstr>Helvetica Neue Light</vt:lpstr>
      <vt:lpstr>Helvetica Neue Medium</vt:lpstr>
      <vt:lpstr>Helvetica Neue UltraLight</vt:lpstr>
      <vt:lpstr>ヒラギノ角ゴ ProN W3</vt:lpstr>
      <vt:lpstr>Arial</vt:lpstr>
      <vt:lpstr>Title &amp; Subtitle</vt:lpstr>
      <vt:lpstr>OE Touch 4.0 New Features</vt:lpstr>
      <vt:lpstr>OE Touch 4.0</vt:lpstr>
      <vt:lpstr>PowerPoint Presentation</vt:lpstr>
      <vt:lpstr>PowerPoint Presentation</vt:lpstr>
      <vt:lpstr>PowerPoint Presentation</vt:lpstr>
      <vt:lpstr>Oe touch 4.0</vt:lpstr>
      <vt:lpstr>OE Touch 4.0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Robin Merrion</cp:lastModifiedBy>
  <cp:revision>16</cp:revision>
  <dcterms:modified xsi:type="dcterms:W3CDTF">2017-04-26T21:38:53Z</dcterms:modified>
</cp:coreProperties>
</file>