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7" r:id="rId2"/>
    <p:sldId id="261" r:id="rId3"/>
    <p:sldId id="296" r:id="rId4"/>
    <p:sldId id="295" r:id="rId5"/>
    <p:sldId id="262" r:id="rId6"/>
    <p:sldId id="290" r:id="rId7"/>
    <p:sldId id="292" r:id="rId8"/>
    <p:sldId id="291" r:id="rId9"/>
    <p:sldId id="289" r:id="rId10"/>
    <p:sldId id="260" r:id="rId11"/>
    <p:sldId id="263" r:id="rId12"/>
    <p:sldId id="283" r:id="rId13"/>
    <p:sldId id="286" r:id="rId14"/>
    <p:sldId id="284" r:id="rId15"/>
    <p:sldId id="285" r:id="rId16"/>
    <p:sldId id="264" r:id="rId17"/>
    <p:sldId id="287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785" autoAdjust="0"/>
  </p:normalViewPr>
  <p:slideViewPr>
    <p:cSldViewPr snapToGrid="0" snapToObjects="1">
      <p:cViewPr varScale="1">
        <p:scale>
          <a:sx n="118" d="100"/>
          <a:sy n="118" d="100"/>
        </p:scale>
        <p:origin x="1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BDB8-62D4-E547-8184-EC154D412DB9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9ECB-1774-454C-8F1E-00211125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11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389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198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568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047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158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445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895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071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122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0652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339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2966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045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122593A-6206-8A46-92E9-B366E9A8D9D8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359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285750" y="4317816"/>
            <a:ext cx="8572500" cy="18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285750" y="4518422"/>
            <a:ext cx="8572500" cy="19020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1953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85750" y="3000375"/>
            <a:ext cx="8572500" cy="12680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160729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321457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482186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642915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2"/>
          </p:nvPr>
        </p:nvSpPr>
        <p:spPr>
          <a:xfrm>
            <a:off x="8551307" y="294680"/>
            <a:ext cx="286100" cy="3214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4353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9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2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CEFC-8845-F441-8B56-2CC9F5E3786B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79BA-59E5-B14B-9FC0-FB97F0EEAE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"/>
          <p:cNvGrpSpPr/>
          <p:nvPr userDrawn="1"/>
        </p:nvGrpSpPr>
        <p:grpSpPr>
          <a:xfrm>
            <a:off x="-5651" y="6762704"/>
            <a:ext cx="9155302" cy="95297"/>
            <a:chOff x="0" y="0"/>
            <a:chExt cx="13020873" cy="135532"/>
          </a:xfrm>
        </p:grpSpPr>
        <p:sp>
          <p:nvSpPr>
            <p:cNvPr id="8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9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0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1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2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  <p:grpSp>
        <p:nvGrpSpPr>
          <p:cNvPr id="13" name="Group"/>
          <p:cNvGrpSpPr/>
          <p:nvPr userDrawn="1"/>
        </p:nvGrpSpPr>
        <p:grpSpPr>
          <a:xfrm>
            <a:off x="0" y="1"/>
            <a:ext cx="9155302" cy="95297"/>
            <a:chOff x="0" y="0"/>
            <a:chExt cx="13020873" cy="135532"/>
          </a:xfrm>
        </p:grpSpPr>
        <p:sp>
          <p:nvSpPr>
            <p:cNvPr id="14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5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6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7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18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</p:spTree>
    <p:extLst>
      <p:ext uri="{BB962C8B-B14F-4D97-AF65-F5344CB8AC3E}">
        <p14:creationId xmlns:p14="http://schemas.microsoft.com/office/powerpoint/2010/main" val="3696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2344" y="6034325"/>
            <a:ext cx="1456726" cy="38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WebsiteFlatirons.jpg" descr="WebsiteFlatirons.jpg"/>
          <p:cNvPicPr>
            <a:picLocks noChangeAspect="1"/>
          </p:cNvPicPr>
          <p:nvPr/>
        </p:nvPicPr>
        <p:blipFill>
          <a:blip r:embed="rId3">
            <a:alphaModFix amt="24803"/>
            <a:extLst/>
          </a:blip>
          <a:stretch>
            <a:fillRect/>
          </a:stretch>
        </p:blipFill>
        <p:spPr>
          <a:xfrm>
            <a:off x="1" y="95298"/>
            <a:ext cx="9144000" cy="668087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Innovate 2017"/>
          <p:cNvSpPr>
            <a:spLocks noGrp="1"/>
          </p:cNvSpPr>
          <p:nvPr>
            <p:ph type="title"/>
          </p:nvPr>
        </p:nvSpPr>
        <p:spPr>
          <a:xfrm>
            <a:off x="285750" y="4518423"/>
            <a:ext cx="8572500" cy="1173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defRPr sz="5400" b="1" cap="none">
                <a:solidFill>
                  <a:srgbClr val="838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pl-PL" sz="4400" b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OE Touch </a:t>
            </a:r>
            <a:r>
              <a:rPr lang="pl-PL" sz="4400" b="0" dirty="0">
                <a:latin typeface="Helvetica Neue Medium" charset="0"/>
                <a:ea typeface="Helvetica Neue Medium" charset="0"/>
                <a:cs typeface="Helvetica Neue Medium" charset="0"/>
              </a:rPr>
              <a:t>Order </a:t>
            </a:r>
            <a:r>
              <a:rPr lang="pl-PL" sz="4400" b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Approval</a:t>
            </a:r>
            <a:endParaRPr lang="pl-PL" sz="4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0" name="Deliver Pro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9703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UltraLight" charset="0"/>
                <a:ea typeface="Helvetica Neue UltraLight" charset="0"/>
                <a:cs typeface="Helvetica Neue UltraLight" charset="0"/>
              </a:rPr>
              <a:t>Innovate 2017</a:t>
            </a:r>
            <a:endParaRPr sz="9703" dirty="0">
              <a:solidFill>
                <a:schemeClr val="tx1">
                  <a:lumMod val="65000"/>
                  <a:lumOff val="35000"/>
                </a:schemeClr>
              </a:solidFill>
              <a:latin typeface="Helvetica Neue UltraLight" charset="0"/>
              <a:ea typeface="Helvetica Neue UltraLight" charset="0"/>
              <a:cs typeface="Helvetica Neue UltraLight" charset="0"/>
            </a:endParaRPr>
          </a:p>
        </p:txBody>
      </p:sp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2274" y="2893219"/>
            <a:ext cx="1339453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2274" y="2893219"/>
            <a:ext cx="1339453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3070" y="3420070"/>
            <a:ext cx="8930" cy="89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"/>
          <p:cNvGrpSpPr/>
          <p:nvPr/>
        </p:nvGrpSpPr>
        <p:grpSpPr>
          <a:xfrm>
            <a:off x="0" y="1"/>
            <a:ext cx="9155302" cy="95297"/>
            <a:chOff x="0" y="0"/>
            <a:chExt cx="13020873" cy="135532"/>
          </a:xfrm>
        </p:grpSpPr>
        <p:sp>
          <p:nvSpPr>
            <p:cNvPr id="211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2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3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4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5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  <p:grpSp>
        <p:nvGrpSpPr>
          <p:cNvPr id="222" name="Group"/>
          <p:cNvGrpSpPr/>
          <p:nvPr/>
        </p:nvGrpSpPr>
        <p:grpSpPr>
          <a:xfrm>
            <a:off x="-5651" y="6762704"/>
            <a:ext cx="9155302" cy="95297"/>
            <a:chOff x="0" y="0"/>
            <a:chExt cx="13020873" cy="135532"/>
          </a:xfrm>
        </p:grpSpPr>
        <p:sp>
          <p:nvSpPr>
            <p:cNvPr id="217" name="Rectangle"/>
            <p:cNvSpPr/>
            <p:nvPr/>
          </p:nvSpPr>
          <p:spPr>
            <a:xfrm>
              <a:off x="0" y="0"/>
              <a:ext cx="2606874" cy="135533"/>
            </a:xfrm>
            <a:prstGeom prst="rect">
              <a:avLst/>
            </a:prstGeom>
            <a:solidFill>
              <a:srgbClr val="53A7D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8" name="Rectangle"/>
            <p:cNvSpPr/>
            <p:nvPr/>
          </p:nvSpPr>
          <p:spPr>
            <a:xfrm>
              <a:off x="2603500" y="0"/>
              <a:ext cx="2606874" cy="135533"/>
            </a:xfrm>
            <a:prstGeom prst="rect">
              <a:avLst/>
            </a:prstGeom>
            <a:solidFill>
              <a:srgbClr val="C94D48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19" name="Rectangle"/>
            <p:cNvSpPr/>
            <p:nvPr/>
          </p:nvSpPr>
          <p:spPr>
            <a:xfrm>
              <a:off x="5207000" y="0"/>
              <a:ext cx="2606874" cy="135533"/>
            </a:xfrm>
            <a:prstGeom prst="rect">
              <a:avLst/>
            </a:prstGeom>
            <a:solidFill>
              <a:srgbClr val="F0C74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20" name="Rectangle"/>
            <p:cNvSpPr/>
            <p:nvPr/>
          </p:nvSpPr>
          <p:spPr>
            <a:xfrm>
              <a:off x="7810500" y="0"/>
              <a:ext cx="2606874" cy="135533"/>
            </a:xfrm>
            <a:prstGeom prst="rect">
              <a:avLst/>
            </a:prstGeom>
            <a:solidFill>
              <a:srgbClr val="48879C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  <p:sp>
          <p:nvSpPr>
            <p:cNvPr id="221" name="Rectangle"/>
            <p:cNvSpPr/>
            <p:nvPr/>
          </p:nvSpPr>
          <p:spPr>
            <a:xfrm>
              <a:off x="10414000" y="0"/>
              <a:ext cx="2606874" cy="135533"/>
            </a:xfrm>
            <a:prstGeom prst="rect">
              <a:avLst/>
            </a:prstGeom>
            <a:solidFill>
              <a:srgbClr val="EE854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</p:spTree>
    <p:extLst>
      <p:ext uri="{BB962C8B-B14F-4D97-AF65-F5344CB8AC3E}">
        <p14:creationId xmlns:p14="http://schemas.microsoft.com/office/powerpoint/2010/main" val="182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53648" y="1176705"/>
            <a:ext cx="833044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If using Eclipse Forms, we need to set up a control file on your site for old email – NETMAIL.OUT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Order approval email from address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Set up the INNOVO user Email address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 smtClean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We add </a:t>
            </a: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your company logo to order approval email</a:t>
            </a:r>
          </a:p>
        </p:txBody>
      </p:sp>
    </p:spTree>
    <p:extLst>
      <p:ext uri="{BB962C8B-B14F-4D97-AF65-F5344CB8AC3E}">
        <p14:creationId xmlns:p14="http://schemas.microsoft.com/office/powerpoint/2010/main" val="5789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App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373356"/>
            <a:ext cx="12192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Checkout Process</a:t>
            </a:r>
          </a:p>
          <a:p>
            <a:pPr lvl="5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</a:t>
            </a:r>
          </a:p>
          <a:p>
            <a:pPr lvl="5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* Customer PO not required</a:t>
            </a:r>
          </a:p>
          <a:p>
            <a:pPr lvl="5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* Add Release Number</a:t>
            </a:r>
          </a:p>
          <a:p>
            <a:pPr lvl="5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* Add Shipping Instructions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4" name="Picture 3" descr="iOS Simulator Screen Shot Mar 23, 2015, 5.56.4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0" y="2045935"/>
            <a:ext cx="2474059" cy="44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App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055890"/>
            <a:ext cx="12192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Orde</a:t>
            </a: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r Approval Page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* View Denial Reason</a:t>
            </a:r>
          </a:p>
          <a:p>
            <a:pPr algn="l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* Delete Approvals</a:t>
            </a:r>
          </a:p>
          <a:p>
            <a:pPr algn="l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* Only display Pending</a:t>
            </a:r>
          </a:p>
          <a:p>
            <a:pPr algn="l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</a:t>
            </a: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* </a:t>
            </a: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Drill into Approval Detail</a:t>
            </a:r>
          </a:p>
          <a:p>
            <a:pPr lvl="1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4" name="Picture 3" descr="iOS Simulator Screen Shot Mar 23, 2015, 5.58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8" y="2083046"/>
            <a:ext cx="2469190" cy="43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App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055890"/>
            <a:ext cx="1219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Order Approval Detail</a:t>
            </a: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* Resend Approval Email</a:t>
            </a:r>
          </a:p>
          <a:p>
            <a:pPr algn="l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				* Add Products to Cart</a:t>
            </a:r>
          </a:p>
          <a:p>
            <a:pPr lvl="1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5" name="Picture 4" descr="iOS Simulator Screen Shot Mar 23, 2015, 6.00.4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9" y="2167264"/>
            <a:ext cx="2453338" cy="43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Manager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072389"/>
            <a:ext cx="12192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Email (based on your email template) </a:t>
            </a: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lvl="1"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4" name="Picture 3" descr="Screen Shot 2015-03-23 at 6.0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7" y="2343891"/>
            <a:ext cx="8212045" cy="38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Manager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149954"/>
            <a:ext cx="1219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Order Approval Web Page</a:t>
            </a:r>
          </a:p>
          <a:p>
            <a:pPr lvl="8">
              <a:buSzPct val="125000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				</a:t>
            </a:r>
          </a:p>
          <a:p>
            <a:pPr lvl="8">
              <a:buSzPct val="125000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                   </a:t>
            </a: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lvl="1"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lvl="1"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4" name="Picture 3" descr="Screen Shot 2015-03-23 at 6.05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60" y="2055577"/>
            <a:ext cx="5150036" cy="46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Manager 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1790" y="1224513"/>
            <a:ext cx="814230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PO# required when manager approves order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Default to anything contact entered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Shipping Instructions optional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Edit quantities (respects forced sell pack quantity)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Delete products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Add free-form products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Added as line item comments to product set in control file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Deny reason required when manager denies order</a:t>
            </a:r>
          </a:p>
        </p:txBody>
      </p:sp>
    </p:spTree>
    <p:extLst>
      <p:ext uri="{BB962C8B-B14F-4D97-AF65-F5344CB8AC3E}">
        <p14:creationId xmlns:p14="http://schemas.microsoft.com/office/powerpoint/2010/main" val="2599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5" y="2917284"/>
            <a:ext cx="7515225" cy="2905125"/>
          </a:xfrm>
          <a:prstGeom prst="rect">
            <a:avLst/>
          </a:prstGeom>
        </p:spPr>
      </p:pic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43" y="3675063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Push Notifications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1790" y="1224513"/>
            <a:ext cx="814230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Enable contact to receive Order Notifications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Receives push when order is approved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Receives push when order is denied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4717552" y="4369089"/>
            <a:ext cx="1420012" cy="2286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Left Arrow 17"/>
          <p:cNvSpPr/>
          <p:nvPr/>
        </p:nvSpPr>
        <p:spPr bwMode="auto">
          <a:xfrm rot="16200000">
            <a:off x="6179865" y="5082724"/>
            <a:ext cx="443617" cy="228599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18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 smtClean="0">
                <a:latin typeface="Gill Sans"/>
                <a:ea typeface="ＭＳ Ｐゴシック" charset="0"/>
                <a:cs typeface="Gill Sans"/>
                <a:sym typeface="Gill Sans Light" charset="0"/>
              </a:rPr>
              <a:t>Questions?</a:t>
            </a:r>
          </a:p>
          <a:p>
            <a:pPr algn="ctr">
              <a:buSzPct val="125000"/>
              <a:defRPr/>
            </a:pPr>
            <a:endParaRPr lang="en-US" sz="3800" b="1" dirty="0">
              <a:latin typeface="Gill Sans"/>
              <a:ea typeface="ＭＳ Ｐゴシック" charset="0"/>
              <a:cs typeface="Gill Sans"/>
              <a:sym typeface="Gill Sans Light" charset="0"/>
            </a:endParaRPr>
          </a:p>
          <a:p>
            <a:pPr algn="ctr">
              <a:buSzPct val="125000"/>
              <a:defRPr/>
            </a:pPr>
            <a:r>
              <a:rPr lang="en-US" sz="3800" b="1" dirty="0" smtClean="0">
                <a:latin typeface="Gill Sans"/>
                <a:ea typeface="ＭＳ Ｐゴシック" charset="0"/>
                <a:cs typeface="Gill Sans"/>
                <a:sym typeface="Gill Sans Light" charset="0"/>
              </a:rPr>
              <a:t>Enhancement Ideas?</a:t>
            </a:r>
            <a:endParaRPr lang="en-US" sz="3800" b="1" dirty="0">
              <a:latin typeface="Gill Sans"/>
              <a:ea typeface="ＭＳ Ｐゴシック" charset="0"/>
              <a:cs typeface="Gill Sans"/>
              <a:sym typeface="Gill Sa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33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558725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OE Touch Order Approval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232260"/>
            <a:ext cx="12192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Eclipse Settings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App Flow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Manager Flow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Push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1420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/>
          </p:cNvSpPr>
          <p:nvPr/>
        </p:nvSpPr>
        <p:spPr bwMode="auto">
          <a:xfrm>
            <a:off x="607219" y="1629668"/>
            <a:ext cx="8108156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1266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 sz="1266">
              <a:ea typeface="ＭＳ Ｐゴシック" charset="0"/>
              <a:cs typeface="ＭＳ Ｐゴシック" charset="0"/>
            </a:endParaRPr>
          </a:p>
          <a:p>
            <a:pPr algn="l"/>
            <a:endParaRPr lang="en-US" sz="1266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640" y="1339453"/>
            <a:ext cx="841176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Order Approval allows a contact to build a shopping cart and submit to</a:t>
            </a:r>
            <a:r>
              <a:rPr lang="en-US" sz="2250" i="1" dirty="0">
                <a:latin typeface="Gill Sans Light"/>
                <a:cs typeface="Gill Sans Light"/>
              </a:rPr>
              <a:t> </a:t>
            </a:r>
            <a:r>
              <a:rPr lang="en-US" sz="2250" b="1" i="1" dirty="0">
                <a:latin typeface="Gill Sans Light"/>
                <a:cs typeface="Gill Sans Light"/>
              </a:rPr>
              <a:t>their</a:t>
            </a:r>
            <a:r>
              <a:rPr lang="en-US" sz="2250" i="1" dirty="0">
                <a:latin typeface="Gill Sans Light"/>
                <a:cs typeface="Gill Sans Light"/>
              </a:rPr>
              <a:t> </a:t>
            </a:r>
            <a:r>
              <a:rPr lang="en-US" sz="2250" dirty="0">
                <a:latin typeface="Gill Sans Light"/>
                <a:cs typeface="Gill Sans Light"/>
              </a:rPr>
              <a:t>manager for approval before the order is created in Eclipse</a:t>
            </a:r>
          </a:p>
          <a:p>
            <a:pPr marL="241093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To enable Order Approval for a contact, use the Approval hotkey off of the Innovo Mobile Contact Authorizations UD screen and enter the email address of their manager</a:t>
            </a:r>
          </a:p>
          <a:p>
            <a:pPr marL="241093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When the contact submits the approval, the manager receives an email with a link where they can approve, deny, or edit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Use control file, “Innovo OE Touch Order Approval Email Template” to set up the email subject and body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4607720"/>
            <a:ext cx="3527227" cy="2127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 bwMode="auto">
          <a:xfrm rot="10800000">
            <a:off x="1785938" y="4554140"/>
            <a:ext cx="2669976" cy="267891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607719"/>
            <a:ext cx="3696891" cy="741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6" dirty="0"/>
              <a:t>You can set the ”from” email by setting the outgoing email (additional -&gt; email) on the INNOVO user from User Maintenance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411392"/>
            <a:ext cx="3696891" cy="1174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6" dirty="0"/>
              <a:t>You can use tokens in the subject and body of the email to personalize the approval message. Please see our documentation for more information.</a:t>
            </a:r>
          </a:p>
          <a:p>
            <a:pPr algn="l"/>
            <a:r>
              <a:rPr lang="en-US" sz="1406" dirty="0"/>
              <a:t>OE Touch &gt; Eclipse Settings &gt; Order Approval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366" y="493410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OE Touch Order Approval</a:t>
            </a:r>
          </a:p>
        </p:txBody>
      </p:sp>
    </p:spTree>
    <p:extLst>
      <p:ext uri="{BB962C8B-B14F-4D97-AF65-F5344CB8AC3E}">
        <p14:creationId xmlns:p14="http://schemas.microsoft.com/office/powerpoint/2010/main" val="2428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/>
          </p:cNvSpPr>
          <p:nvPr/>
        </p:nvSpPr>
        <p:spPr bwMode="auto">
          <a:xfrm>
            <a:off x="607219" y="1629668"/>
            <a:ext cx="8108156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1266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/>
            <a:endParaRPr lang="en-US" sz="1266">
              <a:ea typeface="ＭＳ Ｐゴシック" charset="0"/>
              <a:cs typeface="ＭＳ Ｐゴシック" charset="0"/>
            </a:endParaRPr>
          </a:p>
          <a:p>
            <a:pPr algn="l"/>
            <a:endParaRPr lang="en-US" sz="1266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640" y="1339454"/>
            <a:ext cx="841176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3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When the manager clicks on the link in the Order Approval email, they will be taken to a website where they can do the following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Approve the order “as-is” which will create an order in Eclipse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Deny the order which sends a push notification to the contacts’ device with the reason for denial (contact must have smart notifications enabled on the UD screen)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Modify the order by changing quantity on items, deleting items, or adding “free-form” items* before approving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Download the approval into a CSV file</a:t>
            </a:r>
          </a:p>
          <a:p>
            <a:pPr marL="241093" indent="-241093">
              <a:buFont typeface="Arial"/>
              <a:buChar char="•"/>
              <a:defRPr/>
            </a:pPr>
            <a:endParaRPr lang="en-US" sz="2250" dirty="0">
              <a:latin typeface="Gill Sans Light"/>
              <a:cs typeface="Gill Sans Light"/>
            </a:endParaRPr>
          </a:p>
          <a:p>
            <a:pPr marL="241093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A “free-form” item will be added to the order when approved as a line item comment to a miscellaneous charge item</a:t>
            </a:r>
          </a:p>
          <a:p>
            <a:pPr marL="884008" lvl="2" indent="-241093">
              <a:buFont typeface="Arial"/>
              <a:buChar char="•"/>
              <a:defRPr/>
            </a:pPr>
            <a:r>
              <a:rPr lang="en-US" sz="2250" dirty="0">
                <a:latin typeface="Gill Sans Light"/>
                <a:cs typeface="Gill Sans Light"/>
              </a:rPr>
              <a:t>The miscellaneous charge item must be set in control file, “Innovo OE Touch Product Not Found for Order Approval"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3640" y="544652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OE Touch Order Approval</a:t>
            </a:r>
          </a:p>
        </p:txBody>
      </p:sp>
    </p:spTree>
    <p:extLst>
      <p:ext uri="{BB962C8B-B14F-4D97-AF65-F5344CB8AC3E}">
        <p14:creationId xmlns:p14="http://schemas.microsoft.com/office/powerpoint/2010/main" val="21202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6400" y="1373356"/>
            <a:ext cx="12192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Innovo OE Touch Order Approval Email Template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@CONTNAME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@CUSNAME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@APPROVAL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@DATE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@VIA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@BRANCH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@STATUS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Innovo OE Touch Product Not Found for Order Approval</a:t>
            </a: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Innovo Contact UD Setting – Approval hotkey</a:t>
            </a:r>
          </a:p>
          <a:p>
            <a:pPr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38114" y="1255674"/>
            <a:ext cx="866236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457200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Configure the Innovo Order Approval Email Template control file</a:t>
            </a:r>
          </a:p>
          <a:p>
            <a:pPr marL="571500" indent="-571500" algn="l">
              <a:buSzPct val="125000"/>
              <a:buFont typeface="Arial" panose="020B0604020202020204" pitchFamily="34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1028700" lvl="1" indent="-571500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>
              <a:buSzPct val="125000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57" y="2628155"/>
            <a:ext cx="7422962" cy="29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6" y="1746027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38115" y="1292148"/>
            <a:ext cx="857371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The following tags can be used in the subject and email body to personalize the email message:</a:t>
            </a:r>
          </a:p>
          <a:p>
            <a:endParaRPr lang="en-US" sz="14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@CONTNAME - Replace text with contact first and last name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@CN - Ship-to customer ID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@CUSNAME - Ship-to customer Name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@APPROVAL - Approval ID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@DATE - Required date selected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@STATUS - Order status selected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@VIA - Ship via selected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@BRANCH - Shipping branch either selected or default</a:t>
            </a:r>
          </a:p>
          <a:p>
            <a:pPr algn="l">
              <a:buSzPct val="125000"/>
            </a:pPr>
            <a:endParaRPr lang="en-US" sz="1400" dirty="0">
              <a:latin typeface="Gill Sans" charset="0"/>
              <a:ea typeface="Gill Sans" charset="0"/>
              <a:cs typeface="Gill Sans" charset="0"/>
              <a:sym typeface="Gill Sans Light" charset="0"/>
            </a:endParaRPr>
          </a:p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The email will also contain a link with the order details in order to approve or deny the order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request</a:t>
            </a:r>
            <a:endParaRPr lang="en-US" sz="2600" dirty="0">
              <a:latin typeface="Gill Sans" charset="0"/>
              <a:ea typeface="Gill Sans" charset="0"/>
              <a:cs typeface="Gill Sans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4871" y="1382591"/>
            <a:ext cx="85931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>
              <a:buSzPct val="125000"/>
              <a:buFont typeface="Arial" charset="0"/>
              <a:buChar char="•"/>
            </a:pPr>
            <a:r>
              <a:rPr lang="en-US" sz="2600" dirty="0"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Innovo OE Touch Product Not Found for Order Approval control file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400" dirty="0">
                <a:latin typeface="Gill Sans Light"/>
                <a:cs typeface="Gill Sans Light"/>
              </a:rPr>
              <a:t>Allows Manager to add free form products to the order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400" dirty="0">
                <a:latin typeface="Gill Sans Light"/>
                <a:cs typeface="Gill Sans Light"/>
              </a:rPr>
              <a:t>Usually a miscellaneous charge product used as a placeholder</a:t>
            </a:r>
          </a:p>
          <a:p>
            <a:pPr marL="1028700" lvl="1" indent="-571500">
              <a:buSzPct val="125000"/>
              <a:buFont typeface="Arial" charset="0"/>
              <a:buChar char="•"/>
            </a:pPr>
            <a:r>
              <a:rPr lang="en-US" sz="2400" dirty="0">
                <a:latin typeface="Gill Sans Light"/>
                <a:cs typeface="Gill Sans Light"/>
              </a:rPr>
              <a:t>Request Details are added as line item comment </a:t>
            </a:r>
          </a:p>
          <a:p>
            <a:pPr marL="571500" indent="-571500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99" y="4353084"/>
            <a:ext cx="6737491" cy="12565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60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4" y="2893219"/>
            <a:ext cx="1339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609366" y="732896"/>
            <a:ext cx="7984184" cy="6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>
              <a:buSzPct val="125000"/>
              <a:defRPr/>
            </a:pPr>
            <a:r>
              <a:rPr lang="en-US" sz="3800" b="1" dirty="0">
                <a:latin typeface="Gill Sans"/>
                <a:ea typeface="ＭＳ Ｐゴシック" charset="0"/>
                <a:cs typeface="Gill Sans"/>
                <a:sym typeface="Gill Sans Light" charset="0"/>
              </a:rPr>
              <a:t>Eclipse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3420070"/>
            <a:ext cx="8930" cy="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6" y="5956102"/>
            <a:ext cx="2223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97" y="1560475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  <a:p>
            <a:pPr lvl="1"/>
            <a:endParaRPr lang="en-US" sz="2000" dirty="0">
              <a:latin typeface="Gill Sans Light"/>
              <a:cs typeface="Gill Sans Light"/>
            </a:endParaRPr>
          </a:p>
          <a:p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5079" y="1138634"/>
            <a:ext cx="823901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ill Sans Light" charset="0"/>
                <a:ea typeface="ＭＳ Ｐゴシック" charset="0"/>
                <a:cs typeface="ＭＳ Ｐゴシック" charset="0"/>
                <a:sym typeface="Gill Sans Light" charset="0"/>
              </a:rPr>
              <a:t>Innovo Contact UD Setting – Approval hotkey</a:t>
            </a: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 algn="l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algn="l">
              <a:buSzPct val="125000"/>
            </a:pPr>
            <a:endParaRPr lang="en-US" sz="2600" dirty="0">
              <a:solidFill>
                <a:schemeClr val="tx1"/>
              </a:solidFill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This is the email the order approval request will be sent to when created in the app</a:t>
            </a:r>
            <a:endParaRPr lang="en-US" sz="24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  <a:p>
            <a:pPr marL="571500" indent="-571500">
              <a:buSzPct val="125000"/>
              <a:buFont typeface="Arial" charset="0"/>
              <a:buChar char="•"/>
            </a:pPr>
            <a:endParaRPr lang="en-US" sz="2600" dirty="0">
              <a:latin typeface="Gill Sans Light" charset="0"/>
              <a:ea typeface="ＭＳ Ｐゴシック" charset="0"/>
              <a:cs typeface="ＭＳ Ｐゴシック" charset="0"/>
              <a:sym typeface="Gill Sans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401" y="2133601"/>
            <a:ext cx="6513701" cy="24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699</Words>
  <Application>Microsoft Macintosh PowerPoint</Application>
  <PresentationFormat>On-screen Show (4:3)</PresentationFormat>
  <Paragraphs>180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DIN Alternate</vt:lpstr>
      <vt:lpstr>DIN Condensed</vt:lpstr>
      <vt:lpstr>Gill Sans</vt:lpstr>
      <vt:lpstr>Gill Sans Light</vt:lpstr>
      <vt:lpstr>Helvetica</vt:lpstr>
      <vt:lpstr>Helvetica Neue Medium</vt:lpstr>
      <vt:lpstr>Helvetica Neue UltraLight</vt:lpstr>
      <vt:lpstr>ＭＳ Ｐゴシック</vt:lpstr>
      <vt:lpstr>ヒラギノ角ゴ ProN W3</vt:lpstr>
      <vt:lpstr>Arial</vt:lpstr>
      <vt:lpstr>Office Theme</vt:lpstr>
      <vt:lpstr>OE Touch Order Approval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Innovo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Merrion</dc:creator>
  <cp:lastModifiedBy>Robin Merrion</cp:lastModifiedBy>
  <cp:revision>95</cp:revision>
  <dcterms:created xsi:type="dcterms:W3CDTF">2015-03-16T18:42:21Z</dcterms:created>
  <dcterms:modified xsi:type="dcterms:W3CDTF">2017-04-26T21:41:36Z</dcterms:modified>
</cp:coreProperties>
</file>