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 id="2147483660" r:id="rId13"/>
    <p:sldMasterId id="2147483661" r:id="rId14"/>
  </p:sldMasterIdLst>
  <p:notesMasterIdLst>
    <p:notesMasterId r:id="rId44"/>
  </p:notesMasterIdLst>
  <p:sldIdLst>
    <p:sldId id="505" r:id="rId15"/>
    <p:sldId id="442" r:id="rId16"/>
    <p:sldId id="483" r:id="rId17"/>
    <p:sldId id="452" r:id="rId18"/>
    <p:sldId id="476" r:id="rId19"/>
    <p:sldId id="479" r:id="rId20"/>
    <p:sldId id="480" r:id="rId21"/>
    <p:sldId id="484" r:id="rId22"/>
    <p:sldId id="485" r:id="rId23"/>
    <p:sldId id="475" r:id="rId24"/>
    <p:sldId id="478" r:id="rId25"/>
    <p:sldId id="486" r:id="rId26"/>
    <p:sldId id="487" r:id="rId27"/>
    <p:sldId id="488" r:id="rId28"/>
    <p:sldId id="477" r:id="rId29"/>
    <p:sldId id="489" r:id="rId30"/>
    <p:sldId id="474" r:id="rId31"/>
    <p:sldId id="490" r:id="rId32"/>
    <p:sldId id="491" r:id="rId33"/>
    <p:sldId id="499" r:id="rId34"/>
    <p:sldId id="493" r:id="rId35"/>
    <p:sldId id="497" r:id="rId36"/>
    <p:sldId id="498" r:id="rId37"/>
    <p:sldId id="481" r:id="rId38"/>
    <p:sldId id="492" r:id="rId39"/>
    <p:sldId id="504" r:id="rId40"/>
    <p:sldId id="500" r:id="rId41"/>
    <p:sldId id="502" r:id="rId42"/>
    <p:sldId id="503" r:id="rId43"/>
  </p:sldIdLst>
  <p:sldSz cx="13004800" cy="9753600"/>
  <p:notesSz cx="6858000" cy="9144000"/>
  <p:defaultTextStyle>
    <a:defPPr>
      <a:defRPr lang="en-US"/>
    </a:defPPr>
    <a:lvl1pPr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5"/>
    <p:restoredTop sz="93785"/>
  </p:normalViewPr>
  <p:slideViewPr>
    <p:cSldViewPr>
      <p:cViewPr varScale="1">
        <p:scale>
          <a:sx n="83" d="100"/>
          <a:sy n="83" d="100"/>
        </p:scale>
        <p:origin x="1488" y="200"/>
      </p:cViewPr>
      <p:guideLst>
        <p:guide orient="horz" pos="3072"/>
        <p:guide pos="4096"/>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6.xml"/><Relationship Id="rId21" Type="http://schemas.openxmlformats.org/officeDocument/2006/relationships/slide" Target="slides/slide7.xml"/><Relationship Id="rId22" Type="http://schemas.openxmlformats.org/officeDocument/2006/relationships/slide" Target="slides/slide8.xml"/><Relationship Id="rId23" Type="http://schemas.openxmlformats.org/officeDocument/2006/relationships/slide" Target="slides/slide9.xml"/><Relationship Id="rId24" Type="http://schemas.openxmlformats.org/officeDocument/2006/relationships/slide" Target="slides/slide10.xml"/><Relationship Id="rId25" Type="http://schemas.openxmlformats.org/officeDocument/2006/relationships/slide" Target="slides/slide11.xml"/><Relationship Id="rId26" Type="http://schemas.openxmlformats.org/officeDocument/2006/relationships/slide" Target="slides/slide12.xml"/><Relationship Id="rId27" Type="http://schemas.openxmlformats.org/officeDocument/2006/relationships/slide" Target="slides/slide13.xml"/><Relationship Id="rId28" Type="http://schemas.openxmlformats.org/officeDocument/2006/relationships/slide" Target="slides/slide14.xml"/><Relationship Id="rId29" Type="http://schemas.openxmlformats.org/officeDocument/2006/relationships/slide" Target="slides/slide1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16.xml"/><Relationship Id="rId31" Type="http://schemas.openxmlformats.org/officeDocument/2006/relationships/slide" Target="slides/slide17.xml"/><Relationship Id="rId32" Type="http://schemas.openxmlformats.org/officeDocument/2006/relationships/slide" Target="slides/slide18.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19.xml"/><Relationship Id="rId34" Type="http://schemas.openxmlformats.org/officeDocument/2006/relationships/slide" Target="slides/slide20.xml"/><Relationship Id="rId35" Type="http://schemas.openxmlformats.org/officeDocument/2006/relationships/slide" Target="slides/slide21.xml"/><Relationship Id="rId36" Type="http://schemas.openxmlformats.org/officeDocument/2006/relationships/slide" Target="slides/slide22.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 Target="slides/slide1.xml"/><Relationship Id="rId16" Type="http://schemas.openxmlformats.org/officeDocument/2006/relationships/slide" Target="slides/slide2.xml"/><Relationship Id="rId17" Type="http://schemas.openxmlformats.org/officeDocument/2006/relationships/slide" Target="slides/slide3.xml"/><Relationship Id="rId18" Type="http://schemas.openxmlformats.org/officeDocument/2006/relationships/slide" Target="slides/slide4.xml"/><Relationship Id="rId19" Type="http://schemas.openxmlformats.org/officeDocument/2006/relationships/slide" Target="slides/slide5.xml"/><Relationship Id="rId37" Type="http://schemas.openxmlformats.org/officeDocument/2006/relationships/slide" Target="slides/slide23.xml"/><Relationship Id="rId38" Type="http://schemas.openxmlformats.org/officeDocument/2006/relationships/slide" Target="slides/slide24.xml"/><Relationship Id="rId39" Type="http://schemas.openxmlformats.org/officeDocument/2006/relationships/slide" Target="slides/slide25.xml"/><Relationship Id="rId40" Type="http://schemas.openxmlformats.org/officeDocument/2006/relationships/slide" Target="slides/slide26.xml"/><Relationship Id="rId41" Type="http://schemas.openxmlformats.org/officeDocument/2006/relationships/slide" Target="slides/slide27.xml"/><Relationship Id="rId42" Type="http://schemas.openxmlformats.org/officeDocument/2006/relationships/slide" Target="slides/slide28.xml"/><Relationship Id="rId43" Type="http://schemas.openxmlformats.org/officeDocument/2006/relationships/slide" Target="slides/slide29.xml"/><Relationship Id="rId44" Type="http://schemas.openxmlformats.org/officeDocument/2006/relationships/notesMaster" Target="notesMasters/notesMaster1.xml"/><Relationship Id="rId4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C3F47ABC-3989-5F43-B1E8-AB41018CD10F}" type="datetimeFigureOut">
              <a:rPr lang="en-US"/>
              <a:pPr>
                <a:defRPr/>
              </a:pPr>
              <a:t>4/26/17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417135B4-76D6-6447-AE89-FE9449AC36F1}" type="slidenum">
              <a:rPr lang="en-US"/>
              <a:pPr>
                <a:defRPr/>
              </a:pPr>
              <a:t>‹#›</a:t>
            </a:fld>
            <a:endParaRPr lang="en-US"/>
          </a:p>
        </p:txBody>
      </p:sp>
    </p:spTree>
    <p:extLst>
      <p:ext uri="{BB962C8B-B14F-4D97-AF65-F5344CB8AC3E}">
        <p14:creationId xmlns:p14="http://schemas.microsoft.com/office/powerpoint/2010/main" val="1086519561"/>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62365903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8536492"/>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54000"/>
            <a:ext cx="2925762" cy="845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0875" y="254000"/>
            <a:ext cx="8624888" cy="84582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9581364"/>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569926467"/>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8180488"/>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71239691"/>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3780017"/>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0718926"/>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725628491"/>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8352806"/>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68042897"/>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0461075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1638300"/>
            <a:ext cx="2616200" cy="452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70000" y="1638300"/>
            <a:ext cx="7696200" cy="452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1961600"/>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1111584"/>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1270108"/>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437935698"/>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8202683"/>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5238156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4154060"/>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3022102"/>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33361116"/>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7262178"/>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6051042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041268281"/>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8777775"/>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5675060"/>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650276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177416043"/>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839201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88418964"/>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5176196"/>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1774890"/>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3874241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59753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6932698"/>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45474974"/>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71872365"/>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2941064"/>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2505771"/>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834415521"/>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3038955"/>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29433901"/>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724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8298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3906848"/>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6019401"/>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9386854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6524242"/>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5805916"/>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63189935"/>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43864656"/>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8062161"/>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2838785"/>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123041019"/>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3423185"/>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85346983"/>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6829855"/>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642292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12700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3907452"/>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76436913"/>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8558430"/>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01752152"/>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10511483"/>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9681319"/>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382518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52720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37160204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713106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4943665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128498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3816427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70273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09307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50875" y="390525"/>
            <a:ext cx="8624888" cy="80930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028073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Title &amp; Subtitle Alt">
    <p:spTree>
      <p:nvGrpSpPr>
        <p:cNvPr id="1" name=""/>
        <p:cNvGrpSpPr/>
        <p:nvPr/>
      </p:nvGrpSpPr>
      <p:grpSpPr>
        <a:xfrm>
          <a:off x="0" y="0"/>
          <a:ext cx="0" cy="0"/>
          <a:chOff x="0" y="0"/>
          <a:chExt cx="0" cy="0"/>
        </a:xfrm>
      </p:grpSpPr>
      <p:sp>
        <p:nvSpPr>
          <p:cNvPr id="33" name="Line"/>
          <p:cNvSpPr/>
          <p:nvPr/>
        </p:nvSpPr>
        <p:spPr>
          <a:xfrm flipV="1">
            <a:off x="406400" y="6140894"/>
            <a:ext cx="12192000" cy="263"/>
          </a:xfrm>
          <a:prstGeom prst="line">
            <a:avLst/>
          </a:prstGeom>
          <a:ln w="381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34" name="Title Text"/>
          <p:cNvSpPr>
            <a:spLocks noGrp="1"/>
          </p:cNvSpPr>
          <p:nvPr>
            <p:ph type="title"/>
          </p:nvPr>
        </p:nvSpPr>
        <p:spPr>
          <a:xfrm>
            <a:off x="406400" y="6426200"/>
            <a:ext cx="12192000" cy="2705100"/>
          </a:xfrm>
          <a:prstGeom prst="rect">
            <a:avLst/>
          </a:prstGeom>
        </p:spPr>
        <p:txBody>
          <a:bodyPr/>
          <a:lstStyle>
            <a:lvl1pPr>
              <a:spcBef>
                <a:spcPts val="0"/>
              </a:spcBef>
              <a:defRPr sz="17000"/>
            </a:lvl1pPr>
          </a:lstStyle>
          <a:p>
            <a:r>
              <a:t>Title Text</a:t>
            </a:r>
          </a:p>
        </p:txBody>
      </p:sp>
      <p:sp>
        <p:nvSpPr>
          <p:cNvPr id="35" name="Body Level One…"/>
          <p:cNvSpPr>
            <a:spLocks noGrp="1"/>
          </p:cNvSpPr>
          <p:nvPr>
            <p:ph type="body" sz="quarter" idx="1"/>
          </p:nvPr>
        </p:nvSpPr>
        <p:spPr>
          <a:xfrm>
            <a:off x="406400" y="4267200"/>
            <a:ext cx="12192000" cy="1803400"/>
          </a:xfrm>
          <a:prstGeom prst="rect">
            <a:avLst/>
          </a:prstGeom>
        </p:spPr>
        <p:txBody>
          <a:bodyPr anchor="b"/>
          <a:lstStyle>
            <a:lvl1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1pPr>
            <a:lvl2pPr marL="0" indent="2286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2pPr>
            <a:lvl3pPr marL="0" indent="4572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3pPr>
            <a:lvl4pPr marL="0" indent="6858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4pPr>
            <a:lvl5pPr marL="0" indent="9144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5pPr>
          </a:lstStyle>
          <a:p>
            <a:r>
              <a:t>Body Level One</a:t>
            </a:r>
          </a:p>
          <a:p>
            <a:pPr lvl="1"/>
            <a:r>
              <a:t>Body Level Two</a:t>
            </a:r>
          </a:p>
          <a:p>
            <a:pPr lvl="2"/>
            <a:r>
              <a:t>Body Level Three</a:t>
            </a:r>
          </a:p>
          <a:p>
            <a:pPr lvl="3"/>
            <a:r>
              <a:t>Body Level Four</a:t>
            </a:r>
          </a:p>
          <a:p>
            <a:pPr lvl="4"/>
            <a:r>
              <a:t>Body Level Five</a:t>
            </a:r>
          </a:p>
        </p:txBody>
      </p:sp>
      <p:sp>
        <p:nvSpPr>
          <p:cNvPr id="36" name="Slide Number"/>
          <p:cNvSpPr>
            <a:spLocks noGrp="1"/>
          </p:cNvSpPr>
          <p:nvPr>
            <p:ph type="sldNum" sz="quarter" idx="2"/>
          </p:nvPr>
        </p:nvSpPr>
        <p:spPr>
          <a:xfrm>
            <a:off x="12161859" y="419100"/>
            <a:ext cx="406898" cy="4572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68494444"/>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29526752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7465153"/>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2692376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524426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0493207"/>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2055450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14823148"/>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149109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48773257"/>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4317079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1448368"/>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7295882"/>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293554580"/>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211027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74658563"/>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7812035"/>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003268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700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8481014"/>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012185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3545380"/>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64036785"/>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14829883"/>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721577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087158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48969825"/>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7742533"/>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0736232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315892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2693564"/>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3647600"/>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0168302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281839"/>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8319189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31108648"/>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3989734"/>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8707789"/>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21409117"/>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3386229"/>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92266000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18535315"/>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7225271"/>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4280460"/>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94122140"/>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832514"/>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94852730"/>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80829000"/>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080098"/>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4169564"/>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334357417"/>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530795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044077"/>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13501447"/>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9796978"/>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2699294"/>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52207921"/>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0429702"/>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47297561"/>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81137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8382146"/>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409700"/>
            <a:ext cx="1466850" cy="668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35000" y="1409700"/>
            <a:ext cx="4248150" cy="668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0902717"/>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20596454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26799406"/>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6459872"/>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75039584"/>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7547532"/>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1239332"/>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74962825"/>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1441669"/>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4438080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87807087"/>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7314694"/>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409700"/>
            <a:ext cx="1466850" cy="668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35000" y="1409700"/>
            <a:ext cx="4248150" cy="668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454302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7102608"/>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974375217"/>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2486981"/>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24611375"/>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931817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3129729"/>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17703089"/>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1504026"/>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42722602"/>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1183612"/>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704994"/>
      </p:ext>
    </p:extLst>
  </p:cSld>
  <p:clrMapOvr>
    <a:masterClrMapping/>
  </p:clrMapOv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1.xml"/><Relationship Id="rId12" Type="http://schemas.openxmlformats.org/officeDocument/2006/relationships/theme" Target="../theme/theme10.xml"/><Relationship Id="rId1" Type="http://schemas.openxmlformats.org/officeDocument/2006/relationships/slideLayout" Target="../slideLayouts/slideLayout101.xml"/><Relationship Id="rId2" Type="http://schemas.openxmlformats.org/officeDocument/2006/relationships/slideLayout" Target="../slideLayouts/slideLayout102.xml"/><Relationship Id="rId3" Type="http://schemas.openxmlformats.org/officeDocument/2006/relationships/slideLayout" Target="../slideLayouts/slideLayout103.xml"/><Relationship Id="rId4" Type="http://schemas.openxmlformats.org/officeDocument/2006/relationships/slideLayout" Target="../slideLayouts/slideLayout104.xml"/><Relationship Id="rId5" Type="http://schemas.openxmlformats.org/officeDocument/2006/relationships/slideLayout" Target="../slideLayouts/slideLayout105.xml"/><Relationship Id="rId6" Type="http://schemas.openxmlformats.org/officeDocument/2006/relationships/slideLayout" Target="../slideLayouts/slideLayout106.xml"/><Relationship Id="rId7" Type="http://schemas.openxmlformats.org/officeDocument/2006/relationships/slideLayout" Target="../slideLayouts/slideLayout107.xml"/><Relationship Id="rId8" Type="http://schemas.openxmlformats.org/officeDocument/2006/relationships/slideLayout" Target="../slideLayouts/slideLayout108.xml"/><Relationship Id="rId9" Type="http://schemas.openxmlformats.org/officeDocument/2006/relationships/slideLayout" Target="../slideLayouts/slideLayout109.xml"/><Relationship Id="rId10"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2.xml"/><Relationship Id="rId12" Type="http://schemas.openxmlformats.org/officeDocument/2006/relationships/theme" Target="../theme/theme11.xml"/><Relationship Id="rId1" Type="http://schemas.openxmlformats.org/officeDocument/2006/relationships/slideLayout" Target="../slideLayouts/slideLayout112.xml"/><Relationship Id="rId2" Type="http://schemas.openxmlformats.org/officeDocument/2006/relationships/slideLayout" Target="../slideLayouts/slideLayout113.xml"/><Relationship Id="rId3" Type="http://schemas.openxmlformats.org/officeDocument/2006/relationships/slideLayout" Target="../slideLayouts/slideLayout114.xml"/><Relationship Id="rId4" Type="http://schemas.openxmlformats.org/officeDocument/2006/relationships/slideLayout" Target="../slideLayouts/slideLayout115.xml"/><Relationship Id="rId5" Type="http://schemas.openxmlformats.org/officeDocument/2006/relationships/slideLayout" Target="../slideLayouts/slideLayout116.xml"/><Relationship Id="rId6" Type="http://schemas.openxmlformats.org/officeDocument/2006/relationships/slideLayout" Target="../slideLayouts/slideLayout117.xml"/><Relationship Id="rId7" Type="http://schemas.openxmlformats.org/officeDocument/2006/relationships/slideLayout" Target="../slideLayouts/slideLayout118.xml"/><Relationship Id="rId8" Type="http://schemas.openxmlformats.org/officeDocument/2006/relationships/slideLayout" Target="../slideLayouts/slideLayout119.xml"/><Relationship Id="rId9" Type="http://schemas.openxmlformats.org/officeDocument/2006/relationships/slideLayout" Target="../slideLayouts/slideLayout120.xml"/><Relationship Id="rId10"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3.xml"/><Relationship Id="rId12" Type="http://schemas.openxmlformats.org/officeDocument/2006/relationships/theme" Target="../theme/theme12.xml"/><Relationship Id="rId1" Type="http://schemas.openxmlformats.org/officeDocument/2006/relationships/slideLayout" Target="../slideLayouts/slideLayout123.xml"/><Relationship Id="rId2" Type="http://schemas.openxmlformats.org/officeDocument/2006/relationships/slideLayout" Target="../slideLayouts/slideLayout124.xml"/><Relationship Id="rId3" Type="http://schemas.openxmlformats.org/officeDocument/2006/relationships/slideLayout" Target="../slideLayouts/slideLayout125.xml"/><Relationship Id="rId4" Type="http://schemas.openxmlformats.org/officeDocument/2006/relationships/slideLayout" Target="../slideLayouts/slideLayout126.xml"/><Relationship Id="rId5" Type="http://schemas.openxmlformats.org/officeDocument/2006/relationships/slideLayout" Target="../slideLayouts/slideLayout127.xml"/><Relationship Id="rId6" Type="http://schemas.openxmlformats.org/officeDocument/2006/relationships/slideLayout" Target="../slideLayouts/slideLayout128.xml"/><Relationship Id="rId7" Type="http://schemas.openxmlformats.org/officeDocument/2006/relationships/slideLayout" Target="../slideLayouts/slideLayout129.xml"/><Relationship Id="rId8" Type="http://schemas.openxmlformats.org/officeDocument/2006/relationships/slideLayout" Target="../slideLayouts/slideLayout130.xml"/><Relationship Id="rId9" Type="http://schemas.openxmlformats.org/officeDocument/2006/relationships/slideLayout" Target="../slideLayouts/slideLayout131.xml"/><Relationship Id="rId10"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4.xml"/><Relationship Id="rId12" Type="http://schemas.openxmlformats.org/officeDocument/2006/relationships/theme" Target="../theme/theme13.xml"/><Relationship Id="rId1" Type="http://schemas.openxmlformats.org/officeDocument/2006/relationships/slideLayout" Target="../slideLayouts/slideLayout134.xml"/><Relationship Id="rId2" Type="http://schemas.openxmlformats.org/officeDocument/2006/relationships/slideLayout" Target="../slideLayouts/slideLayout135.xml"/><Relationship Id="rId3" Type="http://schemas.openxmlformats.org/officeDocument/2006/relationships/slideLayout" Target="../slideLayouts/slideLayout136.xml"/><Relationship Id="rId4" Type="http://schemas.openxmlformats.org/officeDocument/2006/relationships/slideLayout" Target="../slideLayouts/slideLayout137.xml"/><Relationship Id="rId5" Type="http://schemas.openxmlformats.org/officeDocument/2006/relationships/slideLayout" Target="../slideLayouts/slideLayout138.xml"/><Relationship Id="rId6" Type="http://schemas.openxmlformats.org/officeDocument/2006/relationships/slideLayout" Target="../slideLayouts/slideLayout139.xml"/><Relationship Id="rId7" Type="http://schemas.openxmlformats.org/officeDocument/2006/relationships/slideLayout" Target="../slideLayouts/slideLayout140.xml"/><Relationship Id="rId8" Type="http://schemas.openxmlformats.org/officeDocument/2006/relationships/slideLayout" Target="../slideLayouts/slideLayout141.xml"/><Relationship Id="rId9" Type="http://schemas.openxmlformats.org/officeDocument/2006/relationships/slideLayout" Target="../slideLayouts/slideLayout142.xml"/><Relationship Id="rId10"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5.xml"/><Relationship Id="rId12" Type="http://schemas.openxmlformats.org/officeDocument/2006/relationships/theme" Target="../theme/theme14.xml"/><Relationship Id="rId1" Type="http://schemas.openxmlformats.org/officeDocument/2006/relationships/slideLayout" Target="../slideLayouts/slideLayout145.xml"/><Relationship Id="rId2" Type="http://schemas.openxmlformats.org/officeDocument/2006/relationships/slideLayout" Target="../slideLayouts/slideLayout146.xml"/><Relationship Id="rId3" Type="http://schemas.openxmlformats.org/officeDocument/2006/relationships/slideLayout" Target="../slideLayouts/slideLayout147.xml"/><Relationship Id="rId4" Type="http://schemas.openxmlformats.org/officeDocument/2006/relationships/slideLayout" Target="../slideLayouts/slideLayout148.xml"/><Relationship Id="rId5" Type="http://schemas.openxmlformats.org/officeDocument/2006/relationships/slideLayout" Target="../slideLayouts/slideLayout149.xml"/><Relationship Id="rId6" Type="http://schemas.openxmlformats.org/officeDocument/2006/relationships/slideLayout" Target="../slideLayouts/slideLayout150.xml"/><Relationship Id="rId7" Type="http://schemas.openxmlformats.org/officeDocument/2006/relationships/slideLayout" Target="../slideLayouts/slideLayout151.xml"/><Relationship Id="rId8" Type="http://schemas.openxmlformats.org/officeDocument/2006/relationships/slideLayout" Target="../slideLayouts/slideLayout152.xml"/><Relationship Id="rId9" Type="http://schemas.openxmlformats.org/officeDocument/2006/relationships/slideLayout" Target="../slideLayouts/slideLayout153.xml"/><Relationship Id="rId10" Type="http://schemas.openxmlformats.org/officeDocument/2006/relationships/slideLayout" Target="../slideLayouts/slideLayout154.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4.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theme" Target="../theme/theme5.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7.xml"/><Relationship Id="rId12" Type="http://schemas.openxmlformats.org/officeDocument/2006/relationships/theme" Target="../theme/theme6.xml"/><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9" Type="http://schemas.openxmlformats.org/officeDocument/2006/relationships/slideLayout" Target="../slideLayouts/slideLayout65.xml"/><Relationship Id="rId10"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8.xml"/><Relationship Id="rId12" Type="http://schemas.openxmlformats.org/officeDocument/2006/relationships/theme" Target="../theme/theme7.xml"/><Relationship Id="rId1" Type="http://schemas.openxmlformats.org/officeDocument/2006/relationships/slideLayout" Target="../slideLayouts/slideLayout68.xml"/><Relationship Id="rId2" Type="http://schemas.openxmlformats.org/officeDocument/2006/relationships/slideLayout" Target="../slideLayouts/slideLayout69.xml"/><Relationship Id="rId3" Type="http://schemas.openxmlformats.org/officeDocument/2006/relationships/slideLayout" Target="../slideLayouts/slideLayout70.xml"/><Relationship Id="rId4" Type="http://schemas.openxmlformats.org/officeDocument/2006/relationships/slideLayout" Target="../slideLayouts/slideLayout71.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 Id="rId9" Type="http://schemas.openxmlformats.org/officeDocument/2006/relationships/slideLayout" Target="../slideLayouts/slideLayout76.xml"/><Relationship Id="rId10"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9.xml"/><Relationship Id="rId12" Type="http://schemas.openxmlformats.org/officeDocument/2006/relationships/theme" Target="../theme/theme8.xml"/><Relationship Id="rId1" Type="http://schemas.openxmlformats.org/officeDocument/2006/relationships/slideLayout" Target="../slideLayouts/slideLayout79.xml"/><Relationship Id="rId2" Type="http://schemas.openxmlformats.org/officeDocument/2006/relationships/slideLayout" Target="../slideLayouts/slideLayout80.xml"/><Relationship Id="rId3" Type="http://schemas.openxmlformats.org/officeDocument/2006/relationships/slideLayout" Target="../slideLayouts/slideLayout81.xml"/><Relationship Id="rId4" Type="http://schemas.openxmlformats.org/officeDocument/2006/relationships/slideLayout" Target="../slideLayouts/slideLayout82.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 Id="rId9" Type="http://schemas.openxmlformats.org/officeDocument/2006/relationships/slideLayout" Target="../slideLayouts/slideLayout87.xml"/><Relationship Id="rId10"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0.xml"/><Relationship Id="rId12" Type="http://schemas.openxmlformats.org/officeDocument/2006/relationships/theme" Target="../theme/theme9.xml"/><Relationship Id="rId1" Type="http://schemas.openxmlformats.org/officeDocument/2006/relationships/slideLayout" Target="../slideLayouts/slideLayout90.xml"/><Relationship Id="rId2" Type="http://schemas.openxmlformats.org/officeDocument/2006/relationships/slideLayout" Target="../slideLayouts/slideLayout91.xml"/><Relationship Id="rId3" Type="http://schemas.openxmlformats.org/officeDocument/2006/relationships/slideLayout" Target="../slideLayouts/slideLayout92.xml"/><Relationship Id="rId4" Type="http://schemas.openxmlformats.org/officeDocument/2006/relationships/slideLayout" Target="../slideLayouts/slideLayout93.xml"/><Relationship Id="rId5" Type="http://schemas.openxmlformats.org/officeDocument/2006/relationships/slideLayout" Target="../slideLayouts/slideLayout94.xml"/><Relationship Id="rId6" Type="http://schemas.openxmlformats.org/officeDocument/2006/relationships/slideLayout" Target="../slideLayouts/slideLayout95.xml"/><Relationship Id="rId7" Type="http://schemas.openxmlformats.org/officeDocument/2006/relationships/slideLayout" Target="../slideLayouts/slideLayout96.xml"/><Relationship Id="rId8" Type="http://schemas.openxmlformats.org/officeDocument/2006/relationships/slideLayout" Target="../slideLayouts/slideLayout97.xml"/><Relationship Id="rId9" Type="http://schemas.openxmlformats.org/officeDocument/2006/relationships/slideLayout" Target="../slideLayouts/slideLayout98.xml"/><Relationship Id="rId10"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1270000" y="5029200"/>
            <a:ext cx="10464800" cy="11303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026" name="Rectangle 2"/>
          <p:cNvSpPr>
            <a:spLocks noGrp="1" noChangeArrowheads="1"/>
          </p:cNvSpPr>
          <p:nvPr>
            <p:ph type="title"/>
          </p:nvPr>
        </p:nvSpPr>
        <p:spPr bwMode="auto">
          <a:xfrm>
            <a:off x="1270000" y="1638300"/>
            <a:ext cx="10464800" cy="3302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grpSp>
        <p:nvGrpSpPr>
          <p:cNvPr id="4" name="Group"/>
          <p:cNvGrpSpPr/>
          <p:nvPr userDrawn="1"/>
        </p:nvGrpSpPr>
        <p:grpSpPr>
          <a:xfrm>
            <a:off x="-8037" y="9618067"/>
            <a:ext cx="13020874" cy="135533"/>
            <a:chOff x="0" y="0"/>
            <a:chExt cx="13020873" cy="135532"/>
          </a:xfrm>
        </p:grpSpPr>
        <p:sp>
          <p:nvSpPr>
            <p:cNvPr id="5" name="Rectangle"/>
            <p:cNvSpPr/>
            <p:nvPr/>
          </p:nvSpPr>
          <p:spPr>
            <a:xfrm>
              <a:off x="0" y="0"/>
              <a:ext cx="2606874" cy="135533"/>
            </a:xfrm>
            <a:prstGeom prst="rect">
              <a:avLst/>
            </a:prstGeom>
            <a:solidFill>
              <a:srgbClr val="53A7DC"/>
            </a:solidFill>
            <a:ln w="12700" cap="flat">
              <a:noFill/>
              <a:miter lim="400000"/>
            </a:ln>
            <a:effectLst/>
          </p:spPr>
          <p:txBody>
            <a:bodyPr wrap="square" lIns="50800" tIns="50800" rIns="50800" bIns="50800" numCol="1" anchor="ctr">
              <a:noAutofit/>
            </a:bodyPr>
            <a:lstStyle/>
            <a:p>
              <a:pPr algn="ctr">
                <a:lnSpc>
                  <a:spcPct val="80000"/>
                </a:lnSpc>
                <a:spcBef>
                  <a:spcPts val="0"/>
                </a:spcBef>
                <a:defRPr sz="2800" cap="all">
                  <a:solidFill>
                    <a:srgbClr val="FFFFFF"/>
                  </a:solidFill>
                  <a:latin typeface="+mn-lt"/>
                  <a:ea typeface="+mn-ea"/>
                  <a:cs typeface="+mn-cs"/>
                  <a:sym typeface="DIN Condensed"/>
                </a:defRPr>
              </a:pPr>
              <a:endParaRPr/>
            </a:p>
          </p:txBody>
        </p:sp>
        <p:sp>
          <p:nvSpPr>
            <p:cNvPr id="6" name="Rectangle"/>
            <p:cNvSpPr/>
            <p:nvPr/>
          </p:nvSpPr>
          <p:spPr>
            <a:xfrm>
              <a:off x="2603500" y="0"/>
              <a:ext cx="2606874" cy="135533"/>
            </a:xfrm>
            <a:prstGeom prst="rect">
              <a:avLst/>
            </a:prstGeom>
            <a:solidFill>
              <a:srgbClr val="C94D48"/>
            </a:solidFill>
            <a:ln w="12700" cap="flat">
              <a:noFill/>
              <a:miter lim="400000"/>
            </a:ln>
            <a:effectLst/>
          </p:spPr>
          <p:txBody>
            <a:bodyPr wrap="square" lIns="50800" tIns="50800" rIns="50800" bIns="50800" numCol="1" anchor="ctr">
              <a:noAutofit/>
            </a:bodyPr>
            <a:lstStyle/>
            <a:p>
              <a:pPr algn="ctr">
                <a:lnSpc>
                  <a:spcPct val="80000"/>
                </a:lnSpc>
                <a:spcBef>
                  <a:spcPts val="0"/>
                </a:spcBef>
                <a:defRPr sz="2800" cap="all">
                  <a:solidFill>
                    <a:srgbClr val="FFFFFF"/>
                  </a:solidFill>
                  <a:latin typeface="+mn-lt"/>
                  <a:ea typeface="+mn-ea"/>
                  <a:cs typeface="+mn-cs"/>
                  <a:sym typeface="DIN Condensed"/>
                </a:defRPr>
              </a:pPr>
              <a:endParaRPr/>
            </a:p>
          </p:txBody>
        </p:sp>
        <p:sp>
          <p:nvSpPr>
            <p:cNvPr id="7" name="Rectangle"/>
            <p:cNvSpPr/>
            <p:nvPr/>
          </p:nvSpPr>
          <p:spPr>
            <a:xfrm>
              <a:off x="5207000" y="0"/>
              <a:ext cx="2606874" cy="135533"/>
            </a:xfrm>
            <a:prstGeom prst="rect">
              <a:avLst/>
            </a:prstGeom>
            <a:solidFill>
              <a:srgbClr val="F0C743"/>
            </a:solidFill>
            <a:ln w="12700" cap="flat">
              <a:noFill/>
              <a:miter lim="400000"/>
            </a:ln>
            <a:effectLst/>
          </p:spPr>
          <p:txBody>
            <a:bodyPr wrap="square" lIns="50800" tIns="50800" rIns="50800" bIns="50800" numCol="1" anchor="ctr">
              <a:noAutofit/>
            </a:bodyPr>
            <a:lstStyle/>
            <a:p>
              <a:pPr algn="ctr">
                <a:lnSpc>
                  <a:spcPct val="80000"/>
                </a:lnSpc>
                <a:spcBef>
                  <a:spcPts val="0"/>
                </a:spcBef>
                <a:defRPr sz="2800" cap="all">
                  <a:solidFill>
                    <a:srgbClr val="FFFFFF"/>
                  </a:solidFill>
                  <a:latin typeface="+mn-lt"/>
                  <a:ea typeface="+mn-ea"/>
                  <a:cs typeface="+mn-cs"/>
                  <a:sym typeface="DIN Condensed"/>
                </a:defRPr>
              </a:pPr>
              <a:endParaRPr/>
            </a:p>
          </p:txBody>
        </p:sp>
        <p:sp>
          <p:nvSpPr>
            <p:cNvPr id="8" name="Rectangle"/>
            <p:cNvSpPr/>
            <p:nvPr/>
          </p:nvSpPr>
          <p:spPr>
            <a:xfrm>
              <a:off x="7810500" y="0"/>
              <a:ext cx="2606874" cy="135533"/>
            </a:xfrm>
            <a:prstGeom prst="rect">
              <a:avLst/>
            </a:prstGeom>
            <a:solidFill>
              <a:srgbClr val="48879C"/>
            </a:solidFill>
            <a:ln w="12700" cap="flat">
              <a:noFill/>
              <a:miter lim="400000"/>
            </a:ln>
            <a:effectLst/>
          </p:spPr>
          <p:txBody>
            <a:bodyPr wrap="square" lIns="50800" tIns="50800" rIns="50800" bIns="50800" numCol="1" anchor="ctr">
              <a:noAutofit/>
            </a:bodyPr>
            <a:lstStyle/>
            <a:p>
              <a:pPr algn="ctr">
                <a:lnSpc>
                  <a:spcPct val="80000"/>
                </a:lnSpc>
                <a:spcBef>
                  <a:spcPts val="0"/>
                </a:spcBef>
                <a:defRPr sz="2800" cap="all">
                  <a:solidFill>
                    <a:srgbClr val="FFFFFF"/>
                  </a:solidFill>
                  <a:latin typeface="+mn-lt"/>
                  <a:ea typeface="+mn-ea"/>
                  <a:cs typeface="+mn-cs"/>
                  <a:sym typeface="DIN Condensed"/>
                </a:defRPr>
              </a:pPr>
              <a:endParaRPr/>
            </a:p>
          </p:txBody>
        </p:sp>
        <p:sp>
          <p:nvSpPr>
            <p:cNvPr id="9" name="Rectangle"/>
            <p:cNvSpPr/>
            <p:nvPr/>
          </p:nvSpPr>
          <p:spPr>
            <a:xfrm>
              <a:off x="10414000" y="0"/>
              <a:ext cx="2606874" cy="135533"/>
            </a:xfrm>
            <a:prstGeom prst="rect">
              <a:avLst/>
            </a:prstGeom>
            <a:solidFill>
              <a:srgbClr val="EE8541"/>
            </a:solidFill>
            <a:ln w="12700" cap="flat">
              <a:noFill/>
              <a:miter lim="400000"/>
            </a:ln>
            <a:effectLst/>
          </p:spPr>
          <p:txBody>
            <a:bodyPr wrap="square" lIns="50800" tIns="50800" rIns="50800" bIns="50800" numCol="1" anchor="ctr">
              <a:noAutofit/>
            </a:bodyPr>
            <a:lstStyle/>
            <a:p>
              <a:pPr algn="ctr">
                <a:lnSpc>
                  <a:spcPct val="80000"/>
                </a:lnSpc>
                <a:spcBef>
                  <a:spcPts val="0"/>
                </a:spcBef>
                <a:defRPr sz="2800" cap="all">
                  <a:solidFill>
                    <a:srgbClr val="FFFFFF"/>
                  </a:solidFill>
                  <a:latin typeface="+mn-lt"/>
                  <a:ea typeface="+mn-ea"/>
                  <a:cs typeface="+mn-cs"/>
                  <a:sym typeface="DIN Condensed"/>
                </a:defRPr>
              </a:pPr>
              <a:endParaRPr/>
            </a:p>
          </p:txBody>
        </p:sp>
      </p:gr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889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333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bwMode="auto">
          <a:xfrm>
            <a:off x="1270000" y="254000"/>
            <a:ext cx="10464800" cy="24384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1266" name="Rectangle 2"/>
          <p:cNvSpPr>
            <a:spLocks noGrp="1" noChangeArrowheads="1"/>
          </p:cNvSpPr>
          <p:nvPr>
            <p:ph type="body" idx="1"/>
          </p:nvPr>
        </p:nvSpPr>
        <p:spPr bwMode="auto">
          <a:xfrm>
            <a:off x="1270000" y="2768600"/>
            <a:ext cx="5041900" cy="5715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bwMode="auto">
          <a:xfrm>
            <a:off x="1270000" y="254000"/>
            <a:ext cx="10464800" cy="24384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2290" name="Rectangle 2"/>
          <p:cNvSpPr>
            <a:spLocks noGrp="1" noChangeArrowheads="1"/>
          </p:cNvSpPr>
          <p:nvPr>
            <p:ph type="body" idx="1"/>
          </p:nvPr>
        </p:nvSpPr>
        <p:spPr bwMode="auto">
          <a:xfrm>
            <a:off x="1270000" y="2768600"/>
            <a:ext cx="10464800" cy="5715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bwMode="auto">
          <a:xfrm>
            <a:off x="1270000" y="254000"/>
            <a:ext cx="10464800" cy="24384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3314" name="Rectangle 2"/>
          <p:cNvSpPr>
            <a:spLocks noGrp="1" noChangeArrowheads="1"/>
          </p:cNvSpPr>
          <p:nvPr>
            <p:ph type="body" idx="1"/>
          </p:nvPr>
        </p:nvSpPr>
        <p:spPr bwMode="auto">
          <a:xfrm>
            <a:off x="7772400" y="2768600"/>
            <a:ext cx="3962400" cy="5715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bwMode="auto">
          <a:xfrm>
            <a:off x="1270000" y="254000"/>
            <a:ext cx="10464800" cy="24384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4338" name="Rectangle 2"/>
          <p:cNvSpPr>
            <a:spLocks noGrp="1" noChangeArrowheads="1"/>
          </p:cNvSpPr>
          <p:nvPr>
            <p:ph type="body" idx="1"/>
          </p:nvPr>
        </p:nvSpPr>
        <p:spPr bwMode="auto">
          <a:xfrm>
            <a:off x="1270000" y="2768600"/>
            <a:ext cx="5041900" cy="5715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body" idx="1"/>
          </p:nvPr>
        </p:nvSpPr>
        <p:spPr bwMode="auto">
          <a:xfrm>
            <a:off x="1270000" y="1270000"/>
            <a:ext cx="10464800" cy="72136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816" r:id="rId12"/>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8382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1270000" y="2971800"/>
            <a:ext cx="10464800" cy="3810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1270000" y="254000"/>
            <a:ext cx="10464800" cy="24384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4098" name="Rectangle 2"/>
          <p:cNvSpPr>
            <a:spLocks noGrp="1" noChangeArrowheads="1"/>
          </p:cNvSpPr>
          <p:nvPr>
            <p:ph type="body" idx="1"/>
          </p:nvPr>
        </p:nvSpPr>
        <p:spPr bwMode="auto">
          <a:xfrm>
            <a:off x="1270000" y="2768600"/>
            <a:ext cx="10464800" cy="5715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8382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bwMode="auto">
          <a:xfrm>
            <a:off x="1270000" y="7366000"/>
            <a:ext cx="10464800" cy="17018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bwMode="auto">
          <a:xfrm>
            <a:off x="1270000" y="7366000"/>
            <a:ext cx="10464800" cy="17018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body" idx="1"/>
          </p:nvPr>
        </p:nvSpPr>
        <p:spPr bwMode="auto">
          <a:xfrm>
            <a:off x="635000" y="4787900"/>
            <a:ext cx="5867400" cy="3302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7170" name="Rectangle 2"/>
          <p:cNvSpPr>
            <a:spLocks noGrp="1" noChangeArrowheads="1"/>
          </p:cNvSpPr>
          <p:nvPr>
            <p:ph type="title"/>
          </p:nvPr>
        </p:nvSpPr>
        <p:spPr bwMode="auto">
          <a:xfrm>
            <a:off x="635000" y="1409700"/>
            <a:ext cx="5867400" cy="3302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ransition/>
  <p:txStyles>
    <p:titleStyle>
      <a:lvl1pPr algn="ctr" rtl="0" eaLnBrk="0" fontAlgn="base" hangingPunct="0">
        <a:spcBef>
          <a:spcPct val="0"/>
        </a:spcBef>
        <a:spcAft>
          <a:spcPct val="0"/>
        </a:spcAft>
        <a:defRPr sz="7000">
          <a:solidFill>
            <a:schemeClr val="tx1"/>
          </a:solidFill>
          <a:latin typeface="+mj-lt"/>
          <a:ea typeface="+mj-ea"/>
          <a:cs typeface="+mj-cs"/>
          <a:sym typeface="Gill Sans" charset="0"/>
        </a:defRPr>
      </a:lvl1pPr>
      <a:lvl2pPr algn="ctr" rtl="0" eaLnBrk="0" fontAlgn="base" hangingPunct="0">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9pPr>
    </p:titleStyle>
    <p:bodyStyle>
      <a:lvl1pPr marL="342900" indent="-342900" algn="ctr" rtl="0" eaLnBrk="0" fontAlgn="base" hangingPunct="0">
        <a:spcBef>
          <a:spcPct val="0"/>
        </a:spcBef>
        <a:spcAft>
          <a:spcPct val="0"/>
        </a:spcAft>
        <a:defRPr sz="34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34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4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4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3" name="Rectangle 1"/>
          <p:cNvSpPr>
            <a:spLocks noGrp="1" noChangeArrowheads="1"/>
          </p:cNvSpPr>
          <p:nvPr>
            <p:ph type="body" idx="1"/>
          </p:nvPr>
        </p:nvSpPr>
        <p:spPr bwMode="auto">
          <a:xfrm>
            <a:off x="635000" y="4787900"/>
            <a:ext cx="5867400" cy="3302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8194" name="Rectangle 2"/>
          <p:cNvSpPr>
            <a:spLocks noGrp="1" noChangeArrowheads="1"/>
          </p:cNvSpPr>
          <p:nvPr>
            <p:ph type="title"/>
          </p:nvPr>
        </p:nvSpPr>
        <p:spPr bwMode="auto">
          <a:xfrm>
            <a:off x="635000" y="1409700"/>
            <a:ext cx="5867400" cy="3302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p:txStyles>
    <p:titleStyle>
      <a:lvl1pPr algn="ctr" rtl="0" eaLnBrk="0" fontAlgn="base" hangingPunct="0">
        <a:spcBef>
          <a:spcPct val="0"/>
        </a:spcBef>
        <a:spcAft>
          <a:spcPct val="0"/>
        </a:spcAft>
        <a:defRPr sz="7000">
          <a:solidFill>
            <a:schemeClr val="tx1"/>
          </a:solidFill>
          <a:latin typeface="+mj-lt"/>
          <a:ea typeface="+mj-ea"/>
          <a:cs typeface="+mj-cs"/>
          <a:sym typeface="Gill Sans" charset="0"/>
        </a:defRPr>
      </a:lvl1pPr>
      <a:lvl2pPr algn="ctr" rtl="0" eaLnBrk="0" fontAlgn="base" hangingPunct="0">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9pPr>
    </p:titleStyle>
    <p:bodyStyle>
      <a:lvl1pPr marL="342900" indent="-342900" algn="ctr" rtl="0" eaLnBrk="0" fontAlgn="base" hangingPunct="0">
        <a:spcBef>
          <a:spcPct val="0"/>
        </a:spcBef>
        <a:spcAft>
          <a:spcPct val="0"/>
        </a:spcAft>
        <a:defRPr sz="34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34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4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4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bwMode="auto">
          <a:xfrm>
            <a:off x="1270000" y="254000"/>
            <a:ext cx="10464800" cy="24384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889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333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23.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image4.jpeg" descr="image4.jpeg"/>
          <p:cNvPicPr>
            <a:picLocks noChangeAspect="1"/>
          </p:cNvPicPr>
          <p:nvPr/>
        </p:nvPicPr>
        <p:blipFill>
          <a:blip r:embed="rId2">
            <a:extLst/>
          </a:blip>
          <a:stretch>
            <a:fillRect/>
          </a:stretch>
        </p:blipFill>
        <p:spPr>
          <a:xfrm>
            <a:off x="10414001" y="8582151"/>
            <a:ext cx="2071788" cy="549149"/>
          </a:xfrm>
          <a:prstGeom prst="rect">
            <a:avLst/>
          </a:prstGeom>
          <a:ln w="12700">
            <a:miter lim="400000"/>
          </a:ln>
        </p:spPr>
      </p:pic>
      <p:pic>
        <p:nvPicPr>
          <p:cNvPr id="27" name="WebsiteFlatirons.jpg" descr="WebsiteFlatirons.jpg"/>
          <p:cNvPicPr>
            <a:picLocks noChangeAspect="1"/>
          </p:cNvPicPr>
          <p:nvPr/>
        </p:nvPicPr>
        <p:blipFill>
          <a:blip r:embed="rId3">
            <a:alphaModFix amt="24803"/>
            <a:extLst/>
          </a:blip>
          <a:stretch>
            <a:fillRect/>
          </a:stretch>
        </p:blipFill>
        <p:spPr>
          <a:xfrm>
            <a:off x="1" y="135534"/>
            <a:ext cx="13004800" cy="9501688"/>
          </a:xfrm>
          <a:prstGeom prst="rect">
            <a:avLst/>
          </a:prstGeom>
          <a:ln w="12700">
            <a:miter lim="400000"/>
          </a:ln>
        </p:spPr>
      </p:pic>
      <p:sp>
        <p:nvSpPr>
          <p:cNvPr id="199" name="Innovate 2017"/>
          <p:cNvSpPr>
            <a:spLocks noGrp="1"/>
          </p:cNvSpPr>
          <p:nvPr>
            <p:ph type="title"/>
          </p:nvPr>
        </p:nvSpPr>
        <p:spPr>
          <a:prstGeom prst="rect">
            <a:avLst/>
          </a:prstGeom>
        </p:spPr>
        <p:txBody>
          <a:bodyPr/>
          <a:lstStyle>
            <a:lvl1pPr>
              <a:lnSpc>
                <a:spcPct val="100000"/>
              </a:lnSpc>
              <a:spcBef>
                <a:spcPts val="2400"/>
              </a:spcBef>
              <a:defRPr sz="5400" b="1" cap="none">
                <a:solidFill>
                  <a:srgbClr val="838787"/>
                </a:solidFill>
                <a:latin typeface="Gill Sans"/>
                <a:ea typeface="Gill Sans"/>
                <a:cs typeface="Gill Sans"/>
                <a:sym typeface="Gill Sans"/>
              </a:defRPr>
            </a:lvl1pPr>
          </a:lstStyle>
          <a:p>
            <a:r>
              <a:rPr lang="pl-PL" b="0" dirty="0">
                <a:latin typeface="Helvetica Neue Medium" charset="0"/>
                <a:ea typeface="Helvetica Neue Medium" charset="0"/>
                <a:cs typeface="Helvetica Neue Medium" charset="0"/>
              </a:rPr>
              <a:t>OE </a:t>
            </a:r>
            <a:r>
              <a:rPr lang="pl-PL" b="0" dirty="0" err="1" smtClean="0">
                <a:latin typeface="Helvetica Neue Medium" charset="0"/>
                <a:ea typeface="Helvetica Neue Medium" charset="0"/>
                <a:cs typeface="Helvetica Neue Medium" charset="0"/>
              </a:rPr>
              <a:t>Touch</a:t>
            </a:r>
            <a:r>
              <a:rPr lang="pl-PL" b="0" dirty="0" smtClean="0">
                <a:latin typeface="Helvetica Neue Medium" charset="0"/>
                <a:ea typeface="Helvetica Neue Medium" charset="0"/>
                <a:cs typeface="Helvetica Neue Medium" charset="0"/>
              </a:rPr>
              <a:t> </a:t>
            </a:r>
            <a:r>
              <a:rPr lang="pl-PL" b="0" dirty="0">
                <a:latin typeface="Helvetica Neue Medium" charset="0"/>
                <a:ea typeface="Helvetica Neue Medium" charset="0"/>
                <a:cs typeface="Helvetica Neue Medium" charset="0"/>
              </a:rPr>
              <a:t>3.4.0</a:t>
            </a:r>
          </a:p>
        </p:txBody>
      </p:sp>
      <p:sp>
        <p:nvSpPr>
          <p:cNvPr id="200" name="Deliver Pro"/>
          <p:cNvSpPr>
            <a:spLocks noGrp="1"/>
          </p:cNvSpPr>
          <p:nvPr>
            <p:ph type="body" sz="quarter" idx="1"/>
          </p:nvPr>
        </p:nvSpPr>
        <p:spPr>
          <a:prstGeom prst="rect">
            <a:avLst/>
          </a:prstGeom>
        </p:spPr>
        <p:txBody>
          <a:bodyPr/>
          <a:lstStyle/>
          <a:p>
            <a:r>
              <a:rPr lang="en-US" sz="13800" dirty="0" smtClean="0">
                <a:solidFill>
                  <a:schemeClr val="tx1">
                    <a:lumMod val="65000"/>
                    <a:lumOff val="35000"/>
                  </a:schemeClr>
                </a:solidFill>
                <a:latin typeface="Helvetica Neue UltraLight" charset="0"/>
                <a:ea typeface="Helvetica Neue UltraLight" charset="0"/>
                <a:cs typeface="Helvetica Neue UltraLight" charset="0"/>
              </a:rPr>
              <a:t>Innovate 2017</a:t>
            </a:r>
            <a:endParaRPr sz="13800" dirty="0">
              <a:solidFill>
                <a:schemeClr val="tx1">
                  <a:lumMod val="65000"/>
                  <a:lumOff val="35000"/>
                </a:schemeClr>
              </a:solidFill>
              <a:latin typeface="Helvetica Neue UltraLight" charset="0"/>
              <a:ea typeface="Helvetica Neue UltraLight" charset="0"/>
              <a:cs typeface="Helvetica Neue UltraLight" charset="0"/>
            </a:endParaRPr>
          </a:p>
        </p:txBody>
      </p:sp>
      <p:pic>
        <p:nvPicPr>
          <p:cNvPr id="201" name="image2.png" descr="image2.png"/>
          <p:cNvPicPr>
            <a:picLocks noChangeAspect="1"/>
          </p:cNvPicPr>
          <p:nvPr/>
        </p:nvPicPr>
        <p:blipFill>
          <a:blip r:embed="rId4">
            <a:extLst/>
          </a:blip>
          <a:stretch>
            <a:fillRect/>
          </a:stretch>
        </p:blipFill>
        <p:spPr>
          <a:xfrm>
            <a:off x="6489700" y="4864100"/>
            <a:ext cx="12700" cy="12700"/>
          </a:xfrm>
          <a:prstGeom prst="rect">
            <a:avLst/>
          </a:prstGeom>
          <a:ln w="12700">
            <a:miter lim="400000"/>
          </a:ln>
        </p:spPr>
      </p:pic>
      <p:pic>
        <p:nvPicPr>
          <p:cNvPr id="202" name="image2.png" descr="image2.png"/>
          <p:cNvPicPr>
            <a:picLocks noChangeAspect="1"/>
          </p:cNvPicPr>
          <p:nvPr/>
        </p:nvPicPr>
        <p:blipFill>
          <a:blip r:embed="rId4">
            <a:extLst/>
          </a:blip>
          <a:stretch>
            <a:fillRect/>
          </a:stretch>
        </p:blipFill>
        <p:spPr>
          <a:xfrm>
            <a:off x="6489700" y="4864100"/>
            <a:ext cx="12700" cy="12700"/>
          </a:xfrm>
          <a:prstGeom prst="rect">
            <a:avLst/>
          </a:prstGeom>
          <a:ln w="12700">
            <a:miter lim="400000"/>
          </a:ln>
        </p:spPr>
      </p:pic>
      <p:pic>
        <p:nvPicPr>
          <p:cNvPr id="203" name="image2.png" descr="image2.png"/>
          <p:cNvPicPr>
            <a:picLocks noChangeAspect="1"/>
          </p:cNvPicPr>
          <p:nvPr/>
        </p:nvPicPr>
        <p:blipFill>
          <a:blip r:embed="rId4">
            <a:extLst/>
          </a:blip>
          <a:stretch>
            <a:fillRect/>
          </a:stretch>
        </p:blipFill>
        <p:spPr>
          <a:xfrm>
            <a:off x="6489700" y="4864100"/>
            <a:ext cx="12700" cy="12700"/>
          </a:xfrm>
          <a:prstGeom prst="rect">
            <a:avLst/>
          </a:prstGeom>
          <a:ln w="12700">
            <a:miter lim="400000"/>
          </a:ln>
        </p:spPr>
      </p:pic>
      <p:pic>
        <p:nvPicPr>
          <p:cNvPr id="204" name="image2.png" descr="image2.png"/>
          <p:cNvPicPr>
            <a:picLocks noChangeAspect="1"/>
          </p:cNvPicPr>
          <p:nvPr/>
        </p:nvPicPr>
        <p:blipFill>
          <a:blip r:embed="rId4">
            <a:extLst/>
          </a:blip>
          <a:stretch>
            <a:fillRect/>
          </a:stretch>
        </p:blipFill>
        <p:spPr>
          <a:xfrm>
            <a:off x="6489700" y="4864100"/>
            <a:ext cx="12700" cy="12700"/>
          </a:xfrm>
          <a:prstGeom prst="rect">
            <a:avLst/>
          </a:prstGeom>
          <a:ln w="12700">
            <a:miter lim="400000"/>
          </a:ln>
        </p:spPr>
      </p:pic>
      <p:pic>
        <p:nvPicPr>
          <p:cNvPr id="205" name="image2.png" descr="image2.png"/>
          <p:cNvPicPr>
            <a:picLocks noChangeAspect="1"/>
          </p:cNvPicPr>
          <p:nvPr/>
        </p:nvPicPr>
        <p:blipFill>
          <a:blip r:embed="rId4">
            <a:extLst/>
          </a:blip>
          <a:stretch>
            <a:fillRect/>
          </a:stretch>
        </p:blipFill>
        <p:spPr>
          <a:xfrm>
            <a:off x="6489700" y="4864100"/>
            <a:ext cx="12700" cy="12700"/>
          </a:xfrm>
          <a:prstGeom prst="rect">
            <a:avLst/>
          </a:prstGeom>
          <a:ln w="12700">
            <a:miter lim="400000"/>
          </a:ln>
        </p:spPr>
      </p:pic>
      <p:pic>
        <p:nvPicPr>
          <p:cNvPr id="206" name="image3.png" descr="image3.png"/>
          <p:cNvPicPr>
            <a:picLocks noChangeAspect="1"/>
          </p:cNvPicPr>
          <p:nvPr/>
        </p:nvPicPr>
        <p:blipFill>
          <a:blip r:embed="rId5">
            <a:extLst/>
          </a:blip>
          <a:stretch>
            <a:fillRect/>
          </a:stretch>
        </p:blipFill>
        <p:spPr>
          <a:xfrm>
            <a:off x="5549900" y="4114800"/>
            <a:ext cx="1905000" cy="1524000"/>
          </a:xfrm>
          <a:prstGeom prst="rect">
            <a:avLst/>
          </a:prstGeom>
          <a:ln w="12700">
            <a:miter lim="400000"/>
          </a:ln>
        </p:spPr>
      </p:pic>
      <p:pic>
        <p:nvPicPr>
          <p:cNvPr id="207" name="image3.png" descr="image3.png"/>
          <p:cNvPicPr>
            <a:picLocks noChangeAspect="1"/>
          </p:cNvPicPr>
          <p:nvPr/>
        </p:nvPicPr>
        <p:blipFill>
          <a:blip r:embed="rId5">
            <a:extLst/>
          </a:blip>
          <a:stretch>
            <a:fillRect/>
          </a:stretch>
        </p:blipFill>
        <p:spPr>
          <a:xfrm>
            <a:off x="5549900" y="4114800"/>
            <a:ext cx="1905000" cy="1524000"/>
          </a:xfrm>
          <a:prstGeom prst="rect">
            <a:avLst/>
          </a:prstGeom>
          <a:ln w="12700">
            <a:miter lim="400000"/>
          </a:ln>
        </p:spPr>
      </p:pic>
      <p:pic>
        <p:nvPicPr>
          <p:cNvPr id="208" name="image2.png" descr="image2.png"/>
          <p:cNvPicPr>
            <a:picLocks noChangeAspect="1"/>
          </p:cNvPicPr>
          <p:nvPr/>
        </p:nvPicPr>
        <p:blipFill>
          <a:blip r:embed="rId4">
            <a:extLst/>
          </a:blip>
          <a:stretch>
            <a:fillRect/>
          </a:stretch>
        </p:blipFill>
        <p:spPr>
          <a:xfrm>
            <a:off x="6489700" y="4864100"/>
            <a:ext cx="12700" cy="12700"/>
          </a:xfrm>
          <a:prstGeom prst="rect">
            <a:avLst/>
          </a:prstGeom>
          <a:ln w="12700">
            <a:miter lim="400000"/>
          </a:ln>
        </p:spPr>
      </p:pic>
      <p:pic>
        <p:nvPicPr>
          <p:cNvPr id="209" name="image2.png" descr="image2.png"/>
          <p:cNvPicPr>
            <a:picLocks noChangeAspect="1"/>
          </p:cNvPicPr>
          <p:nvPr/>
        </p:nvPicPr>
        <p:blipFill>
          <a:blip r:embed="rId4">
            <a:extLst/>
          </a:blip>
          <a:stretch>
            <a:fillRect/>
          </a:stretch>
        </p:blipFill>
        <p:spPr>
          <a:xfrm>
            <a:off x="6489700" y="4864100"/>
            <a:ext cx="12700" cy="12700"/>
          </a:xfrm>
          <a:prstGeom prst="rect">
            <a:avLst/>
          </a:prstGeom>
          <a:ln w="12700">
            <a:miter lim="400000"/>
          </a:ln>
        </p:spPr>
      </p:pic>
      <p:grpSp>
        <p:nvGrpSpPr>
          <p:cNvPr id="216" name="Group"/>
          <p:cNvGrpSpPr/>
          <p:nvPr/>
        </p:nvGrpSpPr>
        <p:grpSpPr>
          <a:xfrm>
            <a:off x="0" y="0"/>
            <a:ext cx="13020874" cy="135533"/>
            <a:chOff x="0" y="0"/>
            <a:chExt cx="13020873" cy="135532"/>
          </a:xfrm>
        </p:grpSpPr>
        <p:sp>
          <p:nvSpPr>
            <p:cNvPr id="211" name="Rectangle"/>
            <p:cNvSpPr/>
            <p:nvPr/>
          </p:nvSpPr>
          <p:spPr>
            <a:xfrm>
              <a:off x="0" y="0"/>
              <a:ext cx="2606874" cy="135533"/>
            </a:xfrm>
            <a:prstGeom prst="rect">
              <a:avLst/>
            </a:prstGeom>
            <a:solidFill>
              <a:srgbClr val="53A7DC"/>
            </a:solidFill>
            <a:ln w="12700" cap="flat">
              <a:noFill/>
              <a:miter lim="400000"/>
            </a:ln>
            <a:effectLst/>
          </p:spPr>
          <p:txBody>
            <a:bodyPr wrap="square" lIns="50800" tIns="50800" rIns="50800" bIns="50800" numCol="1" anchor="ctr">
              <a:noAutofit/>
            </a:bodyPr>
            <a:lstStyle/>
            <a:p>
              <a:pPr algn="ctr">
                <a:lnSpc>
                  <a:spcPct val="80000"/>
                </a:lnSpc>
                <a:spcBef>
                  <a:spcPts val="0"/>
                </a:spcBef>
                <a:defRPr sz="2800" cap="all">
                  <a:solidFill>
                    <a:srgbClr val="FFFFFF"/>
                  </a:solidFill>
                  <a:latin typeface="+mn-lt"/>
                  <a:ea typeface="+mn-ea"/>
                  <a:cs typeface="+mn-cs"/>
                  <a:sym typeface="DIN Condensed"/>
                </a:defRPr>
              </a:pPr>
              <a:endParaRPr/>
            </a:p>
          </p:txBody>
        </p:sp>
        <p:sp>
          <p:nvSpPr>
            <p:cNvPr id="212" name="Rectangle"/>
            <p:cNvSpPr/>
            <p:nvPr/>
          </p:nvSpPr>
          <p:spPr>
            <a:xfrm>
              <a:off x="2603500" y="0"/>
              <a:ext cx="2606874" cy="135533"/>
            </a:xfrm>
            <a:prstGeom prst="rect">
              <a:avLst/>
            </a:prstGeom>
            <a:solidFill>
              <a:srgbClr val="C94D48"/>
            </a:solidFill>
            <a:ln w="12700" cap="flat">
              <a:noFill/>
              <a:miter lim="400000"/>
            </a:ln>
            <a:effectLst/>
          </p:spPr>
          <p:txBody>
            <a:bodyPr wrap="square" lIns="50800" tIns="50800" rIns="50800" bIns="50800" numCol="1" anchor="ctr">
              <a:noAutofit/>
            </a:bodyPr>
            <a:lstStyle/>
            <a:p>
              <a:pPr algn="ctr">
                <a:lnSpc>
                  <a:spcPct val="80000"/>
                </a:lnSpc>
                <a:spcBef>
                  <a:spcPts val="0"/>
                </a:spcBef>
                <a:defRPr sz="2800" cap="all">
                  <a:solidFill>
                    <a:srgbClr val="FFFFFF"/>
                  </a:solidFill>
                  <a:latin typeface="+mn-lt"/>
                  <a:ea typeface="+mn-ea"/>
                  <a:cs typeface="+mn-cs"/>
                  <a:sym typeface="DIN Condensed"/>
                </a:defRPr>
              </a:pPr>
              <a:endParaRPr/>
            </a:p>
          </p:txBody>
        </p:sp>
        <p:sp>
          <p:nvSpPr>
            <p:cNvPr id="213" name="Rectangle"/>
            <p:cNvSpPr/>
            <p:nvPr/>
          </p:nvSpPr>
          <p:spPr>
            <a:xfrm>
              <a:off x="5207000" y="0"/>
              <a:ext cx="2606874" cy="135533"/>
            </a:xfrm>
            <a:prstGeom prst="rect">
              <a:avLst/>
            </a:prstGeom>
            <a:solidFill>
              <a:srgbClr val="F0C743"/>
            </a:solidFill>
            <a:ln w="12700" cap="flat">
              <a:noFill/>
              <a:miter lim="400000"/>
            </a:ln>
            <a:effectLst/>
          </p:spPr>
          <p:txBody>
            <a:bodyPr wrap="square" lIns="50800" tIns="50800" rIns="50800" bIns="50800" numCol="1" anchor="ctr">
              <a:noAutofit/>
            </a:bodyPr>
            <a:lstStyle/>
            <a:p>
              <a:pPr algn="ctr">
                <a:lnSpc>
                  <a:spcPct val="80000"/>
                </a:lnSpc>
                <a:spcBef>
                  <a:spcPts val="0"/>
                </a:spcBef>
                <a:defRPr sz="2800" cap="all">
                  <a:solidFill>
                    <a:srgbClr val="FFFFFF"/>
                  </a:solidFill>
                  <a:latin typeface="+mn-lt"/>
                  <a:ea typeface="+mn-ea"/>
                  <a:cs typeface="+mn-cs"/>
                  <a:sym typeface="DIN Condensed"/>
                </a:defRPr>
              </a:pPr>
              <a:endParaRPr/>
            </a:p>
          </p:txBody>
        </p:sp>
        <p:sp>
          <p:nvSpPr>
            <p:cNvPr id="214" name="Rectangle"/>
            <p:cNvSpPr/>
            <p:nvPr/>
          </p:nvSpPr>
          <p:spPr>
            <a:xfrm>
              <a:off x="7810500" y="0"/>
              <a:ext cx="2606874" cy="135533"/>
            </a:xfrm>
            <a:prstGeom prst="rect">
              <a:avLst/>
            </a:prstGeom>
            <a:solidFill>
              <a:srgbClr val="48879C"/>
            </a:solidFill>
            <a:ln w="12700" cap="flat">
              <a:noFill/>
              <a:miter lim="400000"/>
            </a:ln>
            <a:effectLst/>
          </p:spPr>
          <p:txBody>
            <a:bodyPr wrap="square" lIns="50800" tIns="50800" rIns="50800" bIns="50800" numCol="1" anchor="ctr">
              <a:noAutofit/>
            </a:bodyPr>
            <a:lstStyle/>
            <a:p>
              <a:pPr algn="ctr">
                <a:lnSpc>
                  <a:spcPct val="80000"/>
                </a:lnSpc>
                <a:spcBef>
                  <a:spcPts val="0"/>
                </a:spcBef>
                <a:defRPr sz="2800" cap="all">
                  <a:solidFill>
                    <a:srgbClr val="FFFFFF"/>
                  </a:solidFill>
                  <a:latin typeface="+mn-lt"/>
                  <a:ea typeface="+mn-ea"/>
                  <a:cs typeface="+mn-cs"/>
                  <a:sym typeface="DIN Condensed"/>
                </a:defRPr>
              </a:pPr>
              <a:endParaRPr/>
            </a:p>
          </p:txBody>
        </p:sp>
        <p:sp>
          <p:nvSpPr>
            <p:cNvPr id="215" name="Rectangle"/>
            <p:cNvSpPr/>
            <p:nvPr/>
          </p:nvSpPr>
          <p:spPr>
            <a:xfrm>
              <a:off x="10414000" y="0"/>
              <a:ext cx="2606874" cy="135533"/>
            </a:xfrm>
            <a:prstGeom prst="rect">
              <a:avLst/>
            </a:prstGeom>
            <a:solidFill>
              <a:srgbClr val="EE8541"/>
            </a:solidFill>
            <a:ln w="12700" cap="flat">
              <a:noFill/>
              <a:miter lim="400000"/>
            </a:ln>
            <a:effectLst/>
          </p:spPr>
          <p:txBody>
            <a:bodyPr wrap="square" lIns="50800" tIns="50800" rIns="50800" bIns="50800" numCol="1" anchor="ctr">
              <a:noAutofit/>
            </a:bodyPr>
            <a:lstStyle/>
            <a:p>
              <a:pPr algn="ctr">
                <a:lnSpc>
                  <a:spcPct val="80000"/>
                </a:lnSpc>
                <a:spcBef>
                  <a:spcPts val="0"/>
                </a:spcBef>
                <a:defRPr sz="2800" cap="all">
                  <a:solidFill>
                    <a:srgbClr val="FFFFFF"/>
                  </a:solidFill>
                  <a:latin typeface="+mn-lt"/>
                  <a:ea typeface="+mn-ea"/>
                  <a:cs typeface="+mn-cs"/>
                  <a:sym typeface="DIN Condensed"/>
                </a:defRPr>
              </a:pPr>
              <a:endParaRPr/>
            </a:p>
          </p:txBody>
        </p:sp>
      </p:grpSp>
      <p:grpSp>
        <p:nvGrpSpPr>
          <p:cNvPr id="222" name="Group"/>
          <p:cNvGrpSpPr/>
          <p:nvPr/>
        </p:nvGrpSpPr>
        <p:grpSpPr>
          <a:xfrm>
            <a:off x="-8037" y="9618067"/>
            <a:ext cx="13020874" cy="135533"/>
            <a:chOff x="0" y="0"/>
            <a:chExt cx="13020873" cy="135532"/>
          </a:xfrm>
        </p:grpSpPr>
        <p:sp>
          <p:nvSpPr>
            <p:cNvPr id="217" name="Rectangle"/>
            <p:cNvSpPr/>
            <p:nvPr/>
          </p:nvSpPr>
          <p:spPr>
            <a:xfrm>
              <a:off x="0" y="0"/>
              <a:ext cx="2606874" cy="135533"/>
            </a:xfrm>
            <a:prstGeom prst="rect">
              <a:avLst/>
            </a:prstGeom>
            <a:solidFill>
              <a:srgbClr val="53A7DC"/>
            </a:solidFill>
            <a:ln w="12700" cap="flat">
              <a:noFill/>
              <a:miter lim="400000"/>
            </a:ln>
            <a:effectLst/>
          </p:spPr>
          <p:txBody>
            <a:bodyPr wrap="square" lIns="50800" tIns="50800" rIns="50800" bIns="50800" numCol="1" anchor="ctr">
              <a:noAutofit/>
            </a:bodyPr>
            <a:lstStyle/>
            <a:p>
              <a:pPr algn="ctr">
                <a:lnSpc>
                  <a:spcPct val="80000"/>
                </a:lnSpc>
                <a:spcBef>
                  <a:spcPts val="0"/>
                </a:spcBef>
                <a:defRPr sz="2800" cap="all">
                  <a:solidFill>
                    <a:srgbClr val="FFFFFF"/>
                  </a:solidFill>
                  <a:latin typeface="+mn-lt"/>
                  <a:ea typeface="+mn-ea"/>
                  <a:cs typeface="+mn-cs"/>
                  <a:sym typeface="DIN Condensed"/>
                </a:defRPr>
              </a:pPr>
              <a:endParaRPr/>
            </a:p>
          </p:txBody>
        </p:sp>
        <p:sp>
          <p:nvSpPr>
            <p:cNvPr id="218" name="Rectangle"/>
            <p:cNvSpPr/>
            <p:nvPr/>
          </p:nvSpPr>
          <p:spPr>
            <a:xfrm>
              <a:off x="2603500" y="0"/>
              <a:ext cx="2606874" cy="135533"/>
            </a:xfrm>
            <a:prstGeom prst="rect">
              <a:avLst/>
            </a:prstGeom>
            <a:solidFill>
              <a:srgbClr val="C94D48"/>
            </a:solidFill>
            <a:ln w="12700" cap="flat">
              <a:noFill/>
              <a:miter lim="400000"/>
            </a:ln>
            <a:effectLst/>
          </p:spPr>
          <p:txBody>
            <a:bodyPr wrap="square" lIns="50800" tIns="50800" rIns="50800" bIns="50800" numCol="1" anchor="ctr">
              <a:noAutofit/>
            </a:bodyPr>
            <a:lstStyle/>
            <a:p>
              <a:pPr algn="ctr">
                <a:lnSpc>
                  <a:spcPct val="80000"/>
                </a:lnSpc>
                <a:spcBef>
                  <a:spcPts val="0"/>
                </a:spcBef>
                <a:defRPr sz="2800" cap="all">
                  <a:solidFill>
                    <a:srgbClr val="FFFFFF"/>
                  </a:solidFill>
                  <a:latin typeface="+mn-lt"/>
                  <a:ea typeface="+mn-ea"/>
                  <a:cs typeface="+mn-cs"/>
                  <a:sym typeface="DIN Condensed"/>
                </a:defRPr>
              </a:pPr>
              <a:endParaRPr/>
            </a:p>
          </p:txBody>
        </p:sp>
        <p:sp>
          <p:nvSpPr>
            <p:cNvPr id="219" name="Rectangle"/>
            <p:cNvSpPr/>
            <p:nvPr/>
          </p:nvSpPr>
          <p:spPr>
            <a:xfrm>
              <a:off x="5207000" y="0"/>
              <a:ext cx="2606874" cy="135533"/>
            </a:xfrm>
            <a:prstGeom prst="rect">
              <a:avLst/>
            </a:prstGeom>
            <a:solidFill>
              <a:srgbClr val="F0C743"/>
            </a:solidFill>
            <a:ln w="12700" cap="flat">
              <a:noFill/>
              <a:miter lim="400000"/>
            </a:ln>
            <a:effectLst/>
          </p:spPr>
          <p:txBody>
            <a:bodyPr wrap="square" lIns="50800" tIns="50800" rIns="50800" bIns="50800" numCol="1" anchor="ctr">
              <a:noAutofit/>
            </a:bodyPr>
            <a:lstStyle/>
            <a:p>
              <a:pPr algn="ctr">
                <a:lnSpc>
                  <a:spcPct val="80000"/>
                </a:lnSpc>
                <a:spcBef>
                  <a:spcPts val="0"/>
                </a:spcBef>
                <a:defRPr sz="2800" cap="all">
                  <a:solidFill>
                    <a:srgbClr val="FFFFFF"/>
                  </a:solidFill>
                  <a:latin typeface="+mn-lt"/>
                  <a:ea typeface="+mn-ea"/>
                  <a:cs typeface="+mn-cs"/>
                  <a:sym typeface="DIN Condensed"/>
                </a:defRPr>
              </a:pPr>
              <a:endParaRPr/>
            </a:p>
          </p:txBody>
        </p:sp>
        <p:sp>
          <p:nvSpPr>
            <p:cNvPr id="220" name="Rectangle"/>
            <p:cNvSpPr/>
            <p:nvPr/>
          </p:nvSpPr>
          <p:spPr>
            <a:xfrm>
              <a:off x="7810500" y="0"/>
              <a:ext cx="2606874" cy="135533"/>
            </a:xfrm>
            <a:prstGeom prst="rect">
              <a:avLst/>
            </a:prstGeom>
            <a:solidFill>
              <a:srgbClr val="48879C"/>
            </a:solidFill>
            <a:ln w="12700" cap="flat">
              <a:noFill/>
              <a:miter lim="400000"/>
            </a:ln>
            <a:effectLst/>
          </p:spPr>
          <p:txBody>
            <a:bodyPr wrap="square" lIns="50800" tIns="50800" rIns="50800" bIns="50800" numCol="1" anchor="ctr">
              <a:noAutofit/>
            </a:bodyPr>
            <a:lstStyle/>
            <a:p>
              <a:pPr algn="ctr">
                <a:lnSpc>
                  <a:spcPct val="80000"/>
                </a:lnSpc>
                <a:spcBef>
                  <a:spcPts val="0"/>
                </a:spcBef>
                <a:defRPr sz="2800" cap="all">
                  <a:solidFill>
                    <a:srgbClr val="FFFFFF"/>
                  </a:solidFill>
                  <a:latin typeface="+mn-lt"/>
                  <a:ea typeface="+mn-ea"/>
                  <a:cs typeface="+mn-cs"/>
                  <a:sym typeface="DIN Condensed"/>
                </a:defRPr>
              </a:pPr>
              <a:endParaRPr/>
            </a:p>
          </p:txBody>
        </p:sp>
        <p:sp>
          <p:nvSpPr>
            <p:cNvPr id="221" name="Rectangle"/>
            <p:cNvSpPr/>
            <p:nvPr/>
          </p:nvSpPr>
          <p:spPr>
            <a:xfrm>
              <a:off x="10414000" y="0"/>
              <a:ext cx="2606874" cy="135533"/>
            </a:xfrm>
            <a:prstGeom prst="rect">
              <a:avLst/>
            </a:prstGeom>
            <a:solidFill>
              <a:srgbClr val="EE8541"/>
            </a:solidFill>
            <a:ln w="12700" cap="flat">
              <a:noFill/>
              <a:miter lim="400000"/>
            </a:ln>
            <a:effectLst/>
          </p:spPr>
          <p:txBody>
            <a:bodyPr wrap="square" lIns="50800" tIns="50800" rIns="50800" bIns="50800" numCol="1" anchor="ctr">
              <a:noAutofit/>
            </a:bodyPr>
            <a:lstStyle/>
            <a:p>
              <a:pPr algn="ctr">
                <a:lnSpc>
                  <a:spcPct val="80000"/>
                </a:lnSpc>
                <a:spcBef>
                  <a:spcPts val="0"/>
                </a:spcBef>
                <a:defRPr sz="2800" cap="all">
                  <a:solidFill>
                    <a:srgbClr val="FFFFFF"/>
                  </a:solidFill>
                  <a:latin typeface="+mn-lt"/>
                  <a:ea typeface="+mn-ea"/>
                  <a:cs typeface="+mn-cs"/>
                  <a:sym typeface="DIN Condensed"/>
                </a:defRPr>
              </a:pPr>
              <a:endParaRPr/>
            </a:p>
          </p:txBody>
        </p:sp>
      </p:grpSp>
    </p:spTree>
    <p:extLst>
      <p:ext uri="{BB962C8B-B14F-4D97-AF65-F5344CB8AC3E}">
        <p14:creationId xmlns:p14="http://schemas.microsoft.com/office/powerpoint/2010/main" val="1707559695"/>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p:cNvSpPr>
          <p:nvPr/>
        </p:nvSpPr>
        <p:spPr bwMode="auto">
          <a:xfrm>
            <a:off x="863600" y="2317750"/>
            <a:ext cx="11531600" cy="195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algn="l"/>
            <a:endParaRPr lang="en-US">
              <a:solidFill>
                <a:schemeClr val="tx1"/>
              </a:solidFill>
              <a:latin typeface="Gill Sans Light" charset="0"/>
              <a:ea typeface="ＭＳ Ｐゴシック" charset="0"/>
              <a:cs typeface="ＭＳ Ｐゴシック" charset="0"/>
              <a:sym typeface="Gill Sans Light" charset="0"/>
            </a:endParaRPr>
          </a:p>
          <a:p>
            <a:pPr algn="l"/>
            <a:endParaRPr lang="en-US">
              <a:solidFill>
                <a:schemeClr val="tx1"/>
              </a:solidFill>
              <a:ea typeface="ＭＳ Ｐゴシック" charset="0"/>
              <a:cs typeface="ＭＳ Ｐゴシック" charset="0"/>
            </a:endParaRPr>
          </a:p>
          <a:p>
            <a:pPr algn="l"/>
            <a:endParaRPr lang="en-US">
              <a:solidFill>
                <a:schemeClr val="tx1"/>
              </a:solidFill>
              <a:ea typeface="ＭＳ Ｐゴシック" charset="0"/>
              <a:cs typeface="ＭＳ Ｐゴシック" charset="0"/>
            </a:endParaRPr>
          </a:p>
        </p:txBody>
      </p:sp>
      <p:sp>
        <p:nvSpPr>
          <p:cNvPr id="20483" name="Rectangle 1"/>
          <p:cNvSpPr>
            <a:spLocks noChangeArrowheads="1"/>
          </p:cNvSpPr>
          <p:nvPr/>
        </p:nvSpPr>
        <p:spPr bwMode="auto">
          <a:xfrm>
            <a:off x="635000" y="2070080"/>
            <a:ext cx="12039600" cy="50167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42900" indent="-342900" algn="l">
              <a:buFont typeface="Arial"/>
              <a:buChar char="•"/>
              <a:defRPr/>
            </a:pPr>
            <a:r>
              <a:rPr lang="en-US" sz="3200" dirty="0">
                <a:latin typeface="Gill Sans Light"/>
                <a:cs typeface="Gill Sans Light"/>
              </a:rPr>
              <a:t>Added Last Payment Amount to A/R Inquiry</a:t>
            </a:r>
          </a:p>
          <a:p>
            <a:pPr marL="342900" indent="-342900" algn="l">
              <a:buFont typeface="Arial"/>
              <a:buChar char="•"/>
              <a:defRPr/>
            </a:pPr>
            <a:r>
              <a:rPr lang="en-US" sz="3200" dirty="0">
                <a:latin typeface="Gill Sans Light"/>
                <a:cs typeface="Gill Sans Light"/>
              </a:rPr>
              <a:t>Added Release# to Order Approval Checkout / Web</a:t>
            </a:r>
          </a:p>
          <a:p>
            <a:pPr marL="342900" indent="-342900" algn="l">
              <a:buFont typeface="Arial"/>
              <a:buChar char="•"/>
              <a:defRPr/>
            </a:pPr>
            <a:r>
              <a:rPr lang="en-US" sz="3200" dirty="0">
                <a:latin typeface="Gill Sans Light"/>
                <a:cs typeface="Gill Sans Light"/>
              </a:rPr>
              <a:t>Always display Eclipse Product ID# displays in Product Detail</a:t>
            </a:r>
          </a:p>
          <a:p>
            <a:pPr marL="342900" indent="-342900" algn="l">
              <a:buFont typeface="Arial"/>
              <a:buChar char="•"/>
              <a:defRPr/>
            </a:pPr>
            <a:r>
              <a:rPr lang="en-US" sz="3200" dirty="0">
                <a:latin typeface="Gill Sans Light"/>
                <a:cs typeface="Gill Sans Light"/>
              </a:rPr>
              <a:t>Added Serial # to NonStock Request form</a:t>
            </a:r>
          </a:p>
          <a:p>
            <a:pPr marL="342900" indent="-342900" algn="l">
              <a:buFont typeface="Arial"/>
              <a:buChar char="•"/>
              <a:defRPr/>
            </a:pPr>
            <a:r>
              <a:rPr lang="en-US" sz="3200" dirty="0">
                <a:latin typeface="Gill Sans Light"/>
                <a:cs typeface="Gill Sans Light"/>
              </a:rPr>
              <a:t>Added Unit Price for all users in Shopping Cart</a:t>
            </a:r>
          </a:p>
          <a:p>
            <a:pPr marL="342900" indent="-342900" algn="l">
              <a:buFont typeface="Arial"/>
              <a:buChar char="•"/>
              <a:defRPr/>
            </a:pPr>
            <a:r>
              <a:rPr lang="en-US" sz="3200" dirty="0">
                <a:latin typeface="Gill Sans Light"/>
                <a:cs typeface="Gill Sans Light"/>
              </a:rPr>
              <a:t>Added ability to search for customer by order # or by barcode</a:t>
            </a:r>
          </a:p>
          <a:p>
            <a:pPr marL="342900" indent="-342900" algn="l">
              <a:buFont typeface="Arial"/>
              <a:buChar char="•"/>
              <a:defRPr/>
            </a:pPr>
            <a:r>
              <a:rPr lang="en-US" sz="3200" dirty="0">
                <a:latin typeface="Gill Sans Light"/>
                <a:cs typeface="Gill Sans Light"/>
              </a:rPr>
              <a:t>Enlarged Phone Button in Branch Detail</a:t>
            </a:r>
          </a:p>
          <a:p>
            <a:pPr marL="342900" indent="-342900" algn="l">
              <a:buFont typeface="Arial"/>
              <a:buChar char="•"/>
              <a:defRPr/>
            </a:pPr>
            <a:r>
              <a:rPr lang="en-US" sz="3200" dirty="0">
                <a:latin typeface="Gill Sans Light"/>
                <a:cs typeface="Gill Sans Light"/>
              </a:rPr>
              <a:t>Enlarged Add to Cart button in Product Group Detail</a:t>
            </a:r>
          </a:p>
          <a:p>
            <a:pPr marL="342900" indent="-342900" algn="l">
              <a:buFont typeface="Arial"/>
              <a:buChar char="•"/>
              <a:defRPr/>
            </a:pPr>
            <a:r>
              <a:rPr lang="en-US" sz="3200" dirty="0">
                <a:latin typeface="Gill Sans Light"/>
                <a:cs typeface="Gill Sans Light"/>
              </a:rPr>
              <a:t>Going back to product list in Product Group Detail will no longer scroll to top of page</a:t>
            </a:r>
          </a:p>
        </p:txBody>
      </p:sp>
      <p:sp>
        <p:nvSpPr>
          <p:cNvPr id="20484" name="Rectangle 4"/>
          <p:cNvSpPr>
            <a:spLocks/>
          </p:cNvSpPr>
          <p:nvPr/>
        </p:nvSpPr>
        <p:spPr bwMode="auto">
          <a:xfrm>
            <a:off x="0" y="0"/>
            <a:ext cx="13017500" cy="723900"/>
          </a:xfrm>
          <a:prstGeom prst="rect">
            <a:avLst/>
          </a:prstGeom>
          <a:solidFill>
            <a:srgbClr val="2498D7"/>
          </a:solidFill>
          <a:ln w="25400">
            <a:solidFill>
              <a:srgbClr val="2498D7"/>
            </a:solidFill>
            <a:miter lim="800000"/>
            <a:headEnd/>
            <a:tailEnd/>
          </a:ln>
        </p:spPr>
        <p:txBody>
          <a:bodyPr lIns="0" tIns="0" rIns="0" bIns="0"/>
          <a:lstStyle/>
          <a:p>
            <a:endParaRPr lang="en-US"/>
          </a:p>
        </p:txBody>
      </p:sp>
      <p:sp>
        <p:nvSpPr>
          <p:cNvPr id="8" name="Rectangle 2"/>
          <p:cNvSpPr>
            <a:spLocks/>
          </p:cNvSpPr>
          <p:nvPr/>
        </p:nvSpPr>
        <p:spPr bwMode="auto">
          <a:xfrm>
            <a:off x="0" y="914400"/>
            <a:ext cx="130048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r>
              <a:rPr lang="en-US" sz="5000" b="1" dirty="0">
                <a:solidFill>
                  <a:schemeClr val="tx1"/>
                </a:solidFill>
                <a:ea typeface="ＭＳ Ｐゴシック" charset="0"/>
                <a:cs typeface="ＭＳ Ｐゴシック" charset="0"/>
              </a:rPr>
              <a:t>OE Touch 3.4.0 Additional Features</a:t>
            </a:r>
          </a:p>
        </p:txBody>
      </p:sp>
    </p:spTree>
    <p:extLst>
      <p:ext uri="{BB962C8B-B14F-4D97-AF65-F5344CB8AC3E}">
        <p14:creationId xmlns:p14="http://schemas.microsoft.com/office/powerpoint/2010/main" val="367316654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1"/>
          <p:cNvSpPr>
            <a:spLocks noChangeArrowheads="1"/>
          </p:cNvSpPr>
          <p:nvPr/>
        </p:nvSpPr>
        <p:spPr bwMode="auto">
          <a:xfrm>
            <a:off x="635000" y="1676400"/>
            <a:ext cx="12039600" cy="21852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defRPr/>
            </a:pPr>
            <a:endParaRPr lang="en-US" sz="3400" dirty="0">
              <a:latin typeface="Gill Sans Light"/>
              <a:cs typeface="Gill Sans Light"/>
            </a:endParaRPr>
          </a:p>
          <a:p>
            <a:pPr algn="l">
              <a:defRPr/>
            </a:pPr>
            <a:endParaRPr lang="en-US" sz="3400" dirty="0">
              <a:latin typeface="Gill Sans Light"/>
              <a:cs typeface="Gill Sans Light"/>
            </a:endParaRPr>
          </a:p>
          <a:p>
            <a:pPr marL="342900" indent="-342900" algn="l">
              <a:buFont typeface="Arial"/>
              <a:buChar char="•"/>
              <a:defRPr/>
            </a:pPr>
            <a:endParaRPr lang="en-US" sz="3400" dirty="0">
              <a:latin typeface="Gill Sans Light"/>
              <a:cs typeface="Gill Sans Light"/>
            </a:endParaRPr>
          </a:p>
          <a:p>
            <a:pPr marL="342900" indent="-342900" algn="l">
              <a:buFont typeface="Arial"/>
              <a:buChar char="•"/>
              <a:defRPr/>
            </a:pPr>
            <a:endParaRPr lang="en-US" sz="3400" dirty="0">
              <a:latin typeface="Gill Sans Light"/>
              <a:cs typeface="Gill Sans Light"/>
            </a:endParaRPr>
          </a:p>
        </p:txBody>
      </p:sp>
      <p:sp>
        <p:nvSpPr>
          <p:cNvPr id="20484" name="Rectangle 4"/>
          <p:cNvSpPr>
            <a:spLocks/>
          </p:cNvSpPr>
          <p:nvPr/>
        </p:nvSpPr>
        <p:spPr bwMode="auto">
          <a:xfrm>
            <a:off x="0" y="0"/>
            <a:ext cx="13017500" cy="723900"/>
          </a:xfrm>
          <a:prstGeom prst="rect">
            <a:avLst/>
          </a:prstGeom>
          <a:solidFill>
            <a:srgbClr val="2498D7"/>
          </a:solidFill>
          <a:ln w="25400">
            <a:solidFill>
              <a:srgbClr val="2498D7"/>
            </a:solidFill>
            <a:miter lim="800000"/>
            <a:headEnd/>
            <a:tailEnd/>
          </a:ln>
        </p:spPr>
        <p:txBody>
          <a:bodyPr lIns="0" tIns="0" rIns="0" bIns="0"/>
          <a:lstStyle/>
          <a:p>
            <a:endParaRPr lang="en-US"/>
          </a:p>
        </p:txBody>
      </p:sp>
      <p:sp>
        <p:nvSpPr>
          <p:cNvPr id="7" name="Rectangle 2"/>
          <p:cNvSpPr>
            <a:spLocks/>
          </p:cNvSpPr>
          <p:nvPr/>
        </p:nvSpPr>
        <p:spPr bwMode="auto">
          <a:xfrm>
            <a:off x="0" y="914400"/>
            <a:ext cx="130048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r>
              <a:rPr lang="en-US" sz="5000" b="1" dirty="0">
                <a:solidFill>
                  <a:schemeClr val="tx1"/>
                </a:solidFill>
                <a:ea typeface="ＭＳ Ｐゴシック" charset="0"/>
                <a:cs typeface="ＭＳ Ｐゴシック" charset="0"/>
              </a:rPr>
              <a:t>OE Touch 3.4.0 Shopping Cart</a:t>
            </a:r>
          </a:p>
        </p:txBody>
      </p:sp>
      <p:sp>
        <p:nvSpPr>
          <p:cNvPr id="9" name="Rectangle 1"/>
          <p:cNvSpPr>
            <a:spLocks noChangeArrowheads="1"/>
          </p:cNvSpPr>
          <p:nvPr/>
        </p:nvSpPr>
        <p:spPr bwMode="auto">
          <a:xfrm>
            <a:off x="787400" y="2071092"/>
            <a:ext cx="1203960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42900" indent="-342900" algn="l">
              <a:buFont typeface="Arial"/>
              <a:buChar char="•"/>
              <a:defRPr/>
            </a:pPr>
            <a:r>
              <a:rPr lang="en-US" sz="3200" dirty="0">
                <a:latin typeface="Gill Sans Light"/>
                <a:cs typeface="Gill Sans Light"/>
              </a:rPr>
              <a:t>The “Delete Cart” feature has been changed for all users</a:t>
            </a:r>
          </a:p>
          <a:p>
            <a:pPr marL="800100" lvl="1" indent="-342900" algn="l">
              <a:buFont typeface="Arial"/>
              <a:buChar char="•"/>
              <a:defRPr/>
            </a:pPr>
            <a:r>
              <a:rPr lang="en-US" sz="3200" dirty="0">
                <a:latin typeface="Gill Sans Light"/>
                <a:cs typeface="Gill Sans Light"/>
              </a:rPr>
              <a:t>You will no longer see the trash can icon </a:t>
            </a:r>
          </a:p>
          <a:p>
            <a:pPr marL="800100" lvl="1" indent="-342900" algn="l">
              <a:buFont typeface="Arial"/>
              <a:buChar char="•"/>
              <a:defRPr/>
            </a:pPr>
            <a:r>
              <a:rPr lang="en-US" sz="3200" dirty="0">
                <a:latin typeface="Gill Sans Light"/>
                <a:cs typeface="Gill Sans Light"/>
              </a:rPr>
              <a:t>You will see a new “Delete Cart” button when enabling Edit mode</a:t>
            </a:r>
          </a:p>
        </p:txBody>
      </p:sp>
      <p:pic>
        <p:nvPicPr>
          <p:cNvPr id="2" name="Picture 1" descr="cart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8000" y="4876800"/>
            <a:ext cx="9525000" cy="1905000"/>
          </a:xfrm>
          <a:prstGeom prst="rect">
            <a:avLst/>
          </a:prstGeom>
          <a:ln>
            <a:solidFill>
              <a:schemeClr val="tx1"/>
            </a:solidFill>
          </a:ln>
        </p:spPr>
      </p:pic>
      <p:pic>
        <p:nvPicPr>
          <p:cNvPr id="3" name="Picture 2" descr="cart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000" y="7010400"/>
            <a:ext cx="9525000" cy="1879600"/>
          </a:xfrm>
          <a:prstGeom prst="rect">
            <a:avLst/>
          </a:prstGeom>
          <a:ln>
            <a:solidFill>
              <a:schemeClr val="tx1"/>
            </a:solidFill>
          </a:ln>
        </p:spPr>
      </p:pic>
      <p:sp>
        <p:nvSpPr>
          <p:cNvPr id="4" name="Right Arrow 3"/>
          <p:cNvSpPr/>
          <p:nvPr/>
        </p:nvSpPr>
        <p:spPr bwMode="auto">
          <a:xfrm>
            <a:off x="558800" y="5943600"/>
            <a:ext cx="1371600" cy="457200"/>
          </a:xfrm>
          <a:prstGeom prst="rightArrow">
            <a:avLst/>
          </a:prstGeom>
          <a:solidFill>
            <a:srgbClr val="FF0000"/>
          </a:solid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FF6600"/>
              </a:solidFill>
              <a:effectLst/>
              <a:latin typeface="Gill Sans" charset="0"/>
              <a:ea typeface="ヒラギノ角ゴ ProN W3" charset="0"/>
              <a:cs typeface="ヒラギノ角ゴ ProN W3" charset="0"/>
              <a:sym typeface="Gill Sans" charset="0"/>
            </a:endParaRPr>
          </a:p>
        </p:txBody>
      </p:sp>
      <p:sp>
        <p:nvSpPr>
          <p:cNvPr id="5" name="Left Arrow 4"/>
          <p:cNvSpPr/>
          <p:nvPr/>
        </p:nvSpPr>
        <p:spPr bwMode="auto">
          <a:xfrm>
            <a:off x="11150600" y="8077200"/>
            <a:ext cx="1371600" cy="457200"/>
          </a:xfrm>
          <a:prstGeom prst="leftArrow">
            <a:avLst/>
          </a:prstGeom>
          <a:solidFill>
            <a:srgbClr val="FF0000"/>
          </a:solid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321101425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1"/>
          <p:cNvSpPr>
            <a:spLocks noChangeArrowheads="1"/>
          </p:cNvSpPr>
          <p:nvPr/>
        </p:nvSpPr>
        <p:spPr bwMode="auto">
          <a:xfrm>
            <a:off x="635000" y="1676400"/>
            <a:ext cx="12039600" cy="21852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defRPr/>
            </a:pPr>
            <a:endParaRPr lang="en-US" sz="3400" dirty="0">
              <a:latin typeface="Gill Sans Light"/>
              <a:cs typeface="Gill Sans Light"/>
            </a:endParaRPr>
          </a:p>
          <a:p>
            <a:pPr algn="l">
              <a:defRPr/>
            </a:pPr>
            <a:endParaRPr lang="en-US" sz="3400" dirty="0">
              <a:latin typeface="Gill Sans Light"/>
              <a:cs typeface="Gill Sans Light"/>
            </a:endParaRPr>
          </a:p>
          <a:p>
            <a:pPr marL="342900" indent="-342900" algn="l">
              <a:buFont typeface="Arial"/>
              <a:buChar char="•"/>
              <a:defRPr/>
            </a:pPr>
            <a:endParaRPr lang="en-US" sz="3400" dirty="0">
              <a:latin typeface="Gill Sans Light"/>
              <a:cs typeface="Gill Sans Light"/>
            </a:endParaRPr>
          </a:p>
          <a:p>
            <a:pPr marL="342900" indent="-342900" algn="l">
              <a:buFont typeface="Arial"/>
              <a:buChar char="•"/>
              <a:defRPr/>
            </a:pPr>
            <a:endParaRPr lang="en-US" sz="3400" dirty="0">
              <a:latin typeface="Gill Sans Light"/>
              <a:cs typeface="Gill Sans Light"/>
            </a:endParaRPr>
          </a:p>
        </p:txBody>
      </p:sp>
      <p:sp>
        <p:nvSpPr>
          <p:cNvPr id="20484" name="Rectangle 4"/>
          <p:cNvSpPr>
            <a:spLocks/>
          </p:cNvSpPr>
          <p:nvPr/>
        </p:nvSpPr>
        <p:spPr bwMode="auto">
          <a:xfrm>
            <a:off x="0" y="0"/>
            <a:ext cx="13017500" cy="723900"/>
          </a:xfrm>
          <a:prstGeom prst="rect">
            <a:avLst/>
          </a:prstGeom>
          <a:solidFill>
            <a:srgbClr val="2498D7"/>
          </a:solidFill>
          <a:ln w="25400">
            <a:solidFill>
              <a:srgbClr val="2498D7"/>
            </a:solidFill>
            <a:miter lim="800000"/>
            <a:headEnd/>
            <a:tailEnd/>
          </a:ln>
        </p:spPr>
        <p:txBody>
          <a:bodyPr lIns="0" tIns="0" rIns="0" bIns="0"/>
          <a:lstStyle/>
          <a:p>
            <a:endParaRPr lang="en-US"/>
          </a:p>
        </p:txBody>
      </p:sp>
      <p:sp>
        <p:nvSpPr>
          <p:cNvPr id="7" name="Rectangle 2"/>
          <p:cNvSpPr>
            <a:spLocks/>
          </p:cNvSpPr>
          <p:nvPr/>
        </p:nvSpPr>
        <p:spPr bwMode="auto">
          <a:xfrm>
            <a:off x="0" y="914400"/>
            <a:ext cx="130048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r>
              <a:rPr lang="en-US" sz="5000" b="1" dirty="0">
                <a:solidFill>
                  <a:schemeClr val="tx1"/>
                </a:solidFill>
                <a:ea typeface="ＭＳ Ｐゴシック" charset="0"/>
                <a:cs typeface="ＭＳ Ｐゴシック" charset="0"/>
              </a:rPr>
              <a:t>OE Touch 3.4.0 Shopping Cart</a:t>
            </a:r>
          </a:p>
        </p:txBody>
      </p:sp>
      <p:sp>
        <p:nvSpPr>
          <p:cNvPr id="9" name="Rectangle 1"/>
          <p:cNvSpPr>
            <a:spLocks noChangeArrowheads="1"/>
          </p:cNvSpPr>
          <p:nvPr/>
        </p:nvSpPr>
        <p:spPr bwMode="auto">
          <a:xfrm>
            <a:off x="787400" y="2071092"/>
            <a:ext cx="1203960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42900" indent="-342900" algn="l">
              <a:buFont typeface="Arial"/>
              <a:buChar char="•"/>
              <a:defRPr/>
            </a:pPr>
            <a:r>
              <a:rPr lang="en-US" sz="3200" dirty="0">
                <a:latin typeface="Gill Sans Light"/>
                <a:cs typeface="Gill Sans Light"/>
              </a:rPr>
              <a:t>Added “Order Views” for Employees</a:t>
            </a:r>
          </a:p>
          <a:p>
            <a:pPr marL="800100" lvl="1" indent="-342900" algn="l">
              <a:buFont typeface="Arial"/>
              <a:buChar char="•"/>
              <a:defRPr/>
            </a:pPr>
            <a:r>
              <a:rPr lang="en-US" sz="3200" dirty="0">
                <a:latin typeface="Gill Sans Light"/>
                <a:cs typeface="Gill Sans Light"/>
              </a:rPr>
              <a:t>If at least one Order View has been enabled for your user in Eclipse, you will now see a white Order Views button in the header</a:t>
            </a:r>
          </a:p>
        </p:txBody>
      </p:sp>
      <p:pic>
        <p:nvPicPr>
          <p:cNvPr id="2" name="Picture 1" descr="cart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800" y="4572000"/>
            <a:ext cx="6781800" cy="1953159"/>
          </a:xfrm>
          <a:prstGeom prst="rect">
            <a:avLst/>
          </a:prstGeom>
          <a:ln>
            <a:solidFill>
              <a:schemeClr val="tx1"/>
            </a:solidFill>
          </a:ln>
        </p:spPr>
      </p:pic>
      <p:pic>
        <p:nvPicPr>
          <p:cNvPr id="3" name="Picture 2" descr="cart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9784" y="5029200"/>
            <a:ext cx="4778412" cy="4267200"/>
          </a:xfrm>
          <a:prstGeom prst="rect">
            <a:avLst/>
          </a:prstGeom>
          <a:ln>
            <a:solidFill>
              <a:schemeClr val="tx1"/>
            </a:solidFill>
          </a:ln>
        </p:spPr>
      </p:pic>
      <p:sp>
        <p:nvSpPr>
          <p:cNvPr id="5" name="Left Arrow 4"/>
          <p:cNvSpPr/>
          <p:nvPr/>
        </p:nvSpPr>
        <p:spPr bwMode="auto">
          <a:xfrm>
            <a:off x="7035800" y="5943600"/>
            <a:ext cx="1371600" cy="457200"/>
          </a:xfrm>
          <a:prstGeom prst="leftArrow">
            <a:avLst/>
          </a:prstGeom>
          <a:solidFill>
            <a:srgbClr val="FF0000"/>
          </a:solid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6" name="Picture 5" descr="cart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520" y="6964172"/>
            <a:ext cx="4038600" cy="1227734"/>
          </a:xfrm>
          <a:prstGeom prst="rect">
            <a:avLst/>
          </a:prstGeom>
          <a:ln>
            <a:solidFill>
              <a:schemeClr val="tx1"/>
            </a:solidFill>
          </a:ln>
        </p:spPr>
      </p:pic>
      <p:sp>
        <p:nvSpPr>
          <p:cNvPr id="11" name="Rectangle 1"/>
          <p:cNvSpPr>
            <a:spLocks noChangeArrowheads="1"/>
          </p:cNvSpPr>
          <p:nvPr/>
        </p:nvSpPr>
        <p:spPr bwMode="auto">
          <a:xfrm>
            <a:off x="523240" y="8449865"/>
            <a:ext cx="6096000" cy="861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l">
              <a:defRPr/>
            </a:pPr>
            <a:r>
              <a:rPr lang="en-US" sz="2500" b="1" dirty="0">
                <a:latin typeface="Gill Sans Light"/>
                <a:cs typeface="Gill Sans Light"/>
              </a:rPr>
              <a:t>Note: Customers and any employee without order views assigned will see the above </a:t>
            </a:r>
          </a:p>
        </p:txBody>
      </p:sp>
    </p:spTree>
    <p:extLst>
      <p:ext uri="{BB962C8B-B14F-4D97-AF65-F5344CB8AC3E}">
        <p14:creationId xmlns:p14="http://schemas.microsoft.com/office/powerpoint/2010/main" val="250366254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1"/>
          <p:cNvSpPr>
            <a:spLocks noChangeArrowheads="1"/>
          </p:cNvSpPr>
          <p:nvPr/>
        </p:nvSpPr>
        <p:spPr bwMode="auto">
          <a:xfrm>
            <a:off x="635000" y="1676400"/>
            <a:ext cx="12039600" cy="21852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defRPr/>
            </a:pPr>
            <a:endParaRPr lang="en-US" sz="3400" dirty="0">
              <a:latin typeface="Gill Sans Light"/>
              <a:cs typeface="Gill Sans Light"/>
            </a:endParaRPr>
          </a:p>
          <a:p>
            <a:pPr algn="l">
              <a:defRPr/>
            </a:pPr>
            <a:endParaRPr lang="en-US" sz="3400" dirty="0">
              <a:latin typeface="Gill Sans Light"/>
              <a:cs typeface="Gill Sans Light"/>
            </a:endParaRPr>
          </a:p>
          <a:p>
            <a:pPr marL="342900" indent="-342900" algn="l">
              <a:buFont typeface="Arial"/>
              <a:buChar char="•"/>
              <a:defRPr/>
            </a:pPr>
            <a:endParaRPr lang="en-US" sz="3400" dirty="0">
              <a:latin typeface="Gill Sans Light"/>
              <a:cs typeface="Gill Sans Light"/>
            </a:endParaRPr>
          </a:p>
          <a:p>
            <a:pPr marL="342900" indent="-342900" algn="l">
              <a:buFont typeface="Arial"/>
              <a:buChar char="•"/>
              <a:defRPr/>
            </a:pPr>
            <a:endParaRPr lang="en-US" sz="3400" dirty="0">
              <a:latin typeface="Gill Sans Light"/>
              <a:cs typeface="Gill Sans Light"/>
            </a:endParaRPr>
          </a:p>
        </p:txBody>
      </p:sp>
      <p:sp>
        <p:nvSpPr>
          <p:cNvPr id="20484" name="Rectangle 4"/>
          <p:cNvSpPr>
            <a:spLocks/>
          </p:cNvSpPr>
          <p:nvPr/>
        </p:nvSpPr>
        <p:spPr bwMode="auto">
          <a:xfrm>
            <a:off x="0" y="0"/>
            <a:ext cx="13017500" cy="723900"/>
          </a:xfrm>
          <a:prstGeom prst="rect">
            <a:avLst/>
          </a:prstGeom>
          <a:solidFill>
            <a:srgbClr val="2498D7"/>
          </a:solidFill>
          <a:ln w="25400">
            <a:solidFill>
              <a:srgbClr val="2498D7"/>
            </a:solidFill>
            <a:miter lim="800000"/>
            <a:headEnd/>
            <a:tailEnd/>
          </a:ln>
        </p:spPr>
        <p:txBody>
          <a:bodyPr lIns="0" tIns="0" rIns="0" bIns="0"/>
          <a:lstStyle/>
          <a:p>
            <a:endParaRPr lang="en-US"/>
          </a:p>
        </p:txBody>
      </p:sp>
      <p:sp>
        <p:nvSpPr>
          <p:cNvPr id="7" name="Rectangle 2"/>
          <p:cNvSpPr>
            <a:spLocks/>
          </p:cNvSpPr>
          <p:nvPr/>
        </p:nvSpPr>
        <p:spPr bwMode="auto">
          <a:xfrm>
            <a:off x="0" y="914400"/>
            <a:ext cx="130048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r>
              <a:rPr lang="en-US" sz="5000" b="1" dirty="0">
                <a:solidFill>
                  <a:schemeClr val="tx1"/>
                </a:solidFill>
                <a:ea typeface="ＭＳ Ｐゴシック" charset="0"/>
                <a:cs typeface="ＭＳ Ｐゴシック" charset="0"/>
              </a:rPr>
              <a:t>OE Touch 3.4.0 Shopping Cart</a:t>
            </a:r>
          </a:p>
        </p:txBody>
      </p:sp>
      <p:pic>
        <p:nvPicPr>
          <p:cNvPr id="4" name="Picture 3" descr="editcart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400" y="2133600"/>
            <a:ext cx="4572000" cy="3324149"/>
          </a:xfrm>
          <a:prstGeom prst="rect">
            <a:avLst/>
          </a:prstGeom>
          <a:ln>
            <a:solidFill>
              <a:schemeClr val="tx1"/>
            </a:solidFill>
          </a:ln>
        </p:spPr>
      </p:pic>
      <p:pic>
        <p:nvPicPr>
          <p:cNvPr id="6" name="Picture 5" descr="editcart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1800" y="2133600"/>
            <a:ext cx="4343400" cy="3352800"/>
          </a:xfrm>
          <a:prstGeom prst="rect">
            <a:avLst/>
          </a:prstGeom>
          <a:ln>
            <a:solidFill>
              <a:schemeClr val="tx1"/>
            </a:solidFill>
          </a:ln>
        </p:spPr>
      </p:pic>
      <p:pic>
        <p:nvPicPr>
          <p:cNvPr id="8" name="Picture 7" descr="editcart3.png"/>
          <p:cNvPicPr preferRelativeResize="0">
            <a:picLocks noChangeAspect="1"/>
          </p:cNvPicPr>
          <p:nvPr/>
        </p:nvPicPr>
        <p:blipFill>
          <a:blip r:embed="rId4">
            <a:extLst>
              <a:ext uri="{28A0092B-C50C-407E-A947-70E740481C1C}">
                <a14:useLocalDpi xmlns:a14="http://schemas.microsoft.com/office/drawing/2010/main" val="0"/>
              </a:ext>
            </a:extLst>
          </a:blip>
          <a:stretch>
            <a:fillRect/>
          </a:stretch>
        </p:blipFill>
        <p:spPr>
          <a:xfrm>
            <a:off x="787400" y="5638800"/>
            <a:ext cx="4572000" cy="3383682"/>
          </a:xfrm>
          <a:prstGeom prst="rect">
            <a:avLst/>
          </a:prstGeom>
          <a:ln>
            <a:solidFill>
              <a:schemeClr val="tx1"/>
            </a:solidFill>
          </a:ln>
        </p:spPr>
      </p:pic>
      <p:pic>
        <p:nvPicPr>
          <p:cNvPr id="10" name="Picture 9" descr="editcart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1800" y="5638800"/>
            <a:ext cx="4343400" cy="3383280"/>
          </a:xfrm>
          <a:prstGeom prst="rect">
            <a:avLst/>
          </a:prstGeom>
          <a:ln>
            <a:solidFill>
              <a:schemeClr val="tx1"/>
            </a:solidFill>
          </a:ln>
        </p:spPr>
      </p:pic>
      <p:sp>
        <p:nvSpPr>
          <p:cNvPr id="13" name="Rectangle 1"/>
          <p:cNvSpPr>
            <a:spLocks noChangeArrowheads="1"/>
          </p:cNvSpPr>
          <p:nvPr/>
        </p:nvSpPr>
        <p:spPr bwMode="auto">
          <a:xfrm>
            <a:off x="10007600" y="2133600"/>
            <a:ext cx="2692400" cy="57246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342900" indent="-342900" algn="l">
              <a:buFont typeface="Arial"/>
              <a:buChar char="•"/>
              <a:defRPr/>
            </a:pPr>
            <a:r>
              <a:rPr lang="en-US" sz="2400" b="1" dirty="0">
                <a:latin typeface="Gill Sans Light"/>
                <a:cs typeface="Gill Sans Light"/>
              </a:rPr>
              <a:t>Change price or GP%</a:t>
            </a:r>
          </a:p>
          <a:p>
            <a:pPr algn="l">
              <a:defRPr/>
            </a:pPr>
            <a:endParaRPr lang="en-US" sz="2400" b="1" dirty="0">
              <a:latin typeface="Gill Sans Light"/>
              <a:cs typeface="Gill Sans Light"/>
            </a:endParaRPr>
          </a:p>
          <a:p>
            <a:pPr marL="342900" indent="-342900" algn="l">
              <a:buFont typeface="Arial"/>
              <a:buChar char="•"/>
              <a:defRPr/>
            </a:pPr>
            <a:r>
              <a:rPr lang="en-US" sz="2400" b="1" dirty="0">
                <a:latin typeface="Gill Sans Light"/>
                <a:cs typeface="Gill Sans Light"/>
              </a:rPr>
              <a:t>Price changes will show with override in an Order View but not in Extended Price view</a:t>
            </a:r>
          </a:p>
          <a:p>
            <a:pPr marL="342900" indent="-342900" algn="l">
              <a:buFont typeface="Arial"/>
              <a:buChar char="•"/>
              <a:defRPr/>
            </a:pPr>
            <a:endParaRPr lang="en-US" sz="2400" b="1" dirty="0">
              <a:latin typeface="Gill Sans Light"/>
              <a:cs typeface="Gill Sans Light"/>
            </a:endParaRPr>
          </a:p>
          <a:p>
            <a:pPr marL="342900" indent="-342900" algn="l">
              <a:buFont typeface="Arial"/>
              <a:buChar char="•"/>
              <a:defRPr/>
            </a:pPr>
            <a:r>
              <a:rPr lang="en-US" sz="2400" b="1" dirty="0">
                <a:latin typeface="Gill Sans Light"/>
                <a:cs typeface="Gill Sans Light"/>
              </a:rPr>
              <a:t>Clear price to remove override</a:t>
            </a:r>
          </a:p>
          <a:p>
            <a:pPr marL="342900" indent="-342900" algn="l">
              <a:buFont typeface="Arial"/>
              <a:buChar char="•"/>
              <a:defRPr/>
            </a:pPr>
            <a:endParaRPr lang="en-US" sz="3000" b="1" dirty="0">
              <a:latin typeface="Gill Sans Light"/>
              <a:cs typeface="Gill Sans Light"/>
            </a:endParaRPr>
          </a:p>
        </p:txBody>
      </p:sp>
    </p:spTree>
    <p:extLst>
      <p:ext uri="{BB962C8B-B14F-4D97-AF65-F5344CB8AC3E}">
        <p14:creationId xmlns:p14="http://schemas.microsoft.com/office/powerpoint/2010/main" val="70886052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1"/>
          <p:cNvSpPr>
            <a:spLocks noChangeArrowheads="1"/>
          </p:cNvSpPr>
          <p:nvPr/>
        </p:nvSpPr>
        <p:spPr bwMode="auto">
          <a:xfrm>
            <a:off x="635000" y="1727200"/>
            <a:ext cx="12039600" cy="21852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defRPr/>
            </a:pPr>
            <a:endParaRPr lang="en-US" sz="3400" dirty="0">
              <a:latin typeface="Gill Sans Light"/>
              <a:cs typeface="Gill Sans Light"/>
            </a:endParaRPr>
          </a:p>
          <a:p>
            <a:pPr algn="l">
              <a:defRPr/>
            </a:pPr>
            <a:endParaRPr lang="en-US" sz="3400" dirty="0">
              <a:latin typeface="Gill Sans Light"/>
              <a:cs typeface="Gill Sans Light"/>
            </a:endParaRPr>
          </a:p>
          <a:p>
            <a:pPr marL="342900" indent="-342900" algn="l">
              <a:buFont typeface="Arial"/>
              <a:buChar char="•"/>
              <a:defRPr/>
            </a:pPr>
            <a:endParaRPr lang="en-US" sz="3400" dirty="0">
              <a:latin typeface="Gill Sans Light"/>
              <a:cs typeface="Gill Sans Light"/>
            </a:endParaRPr>
          </a:p>
          <a:p>
            <a:pPr marL="342900" indent="-342900" algn="l">
              <a:buFont typeface="Arial"/>
              <a:buChar char="•"/>
              <a:defRPr/>
            </a:pPr>
            <a:endParaRPr lang="en-US" sz="3400" dirty="0">
              <a:latin typeface="Gill Sans Light"/>
              <a:cs typeface="Gill Sans Light"/>
            </a:endParaRPr>
          </a:p>
        </p:txBody>
      </p:sp>
      <p:sp>
        <p:nvSpPr>
          <p:cNvPr id="20484" name="Rectangle 4"/>
          <p:cNvSpPr>
            <a:spLocks/>
          </p:cNvSpPr>
          <p:nvPr/>
        </p:nvSpPr>
        <p:spPr bwMode="auto">
          <a:xfrm>
            <a:off x="0" y="0"/>
            <a:ext cx="13017500" cy="723900"/>
          </a:xfrm>
          <a:prstGeom prst="rect">
            <a:avLst/>
          </a:prstGeom>
          <a:solidFill>
            <a:srgbClr val="2498D7"/>
          </a:solidFill>
          <a:ln w="25400">
            <a:solidFill>
              <a:srgbClr val="2498D7"/>
            </a:solidFill>
            <a:miter lim="800000"/>
            <a:headEnd/>
            <a:tailEnd/>
          </a:ln>
        </p:spPr>
        <p:txBody>
          <a:bodyPr lIns="0" tIns="0" rIns="0" bIns="0"/>
          <a:lstStyle/>
          <a:p>
            <a:endParaRPr lang="en-US"/>
          </a:p>
        </p:txBody>
      </p:sp>
      <p:sp>
        <p:nvSpPr>
          <p:cNvPr id="7" name="Rectangle 2"/>
          <p:cNvSpPr>
            <a:spLocks/>
          </p:cNvSpPr>
          <p:nvPr/>
        </p:nvSpPr>
        <p:spPr bwMode="auto">
          <a:xfrm>
            <a:off x="0" y="914400"/>
            <a:ext cx="130048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r>
              <a:rPr lang="en-US" sz="5000" b="1" dirty="0">
                <a:solidFill>
                  <a:schemeClr val="tx1"/>
                </a:solidFill>
                <a:ea typeface="ＭＳ Ｐゴシック" charset="0"/>
                <a:cs typeface="ＭＳ Ｐゴシック" charset="0"/>
              </a:rPr>
              <a:t>OE Touch 3.4.0 Shopping Cart</a:t>
            </a:r>
          </a:p>
        </p:txBody>
      </p:sp>
      <p:sp>
        <p:nvSpPr>
          <p:cNvPr id="13" name="Rectangle 1"/>
          <p:cNvSpPr>
            <a:spLocks noChangeArrowheads="1"/>
          </p:cNvSpPr>
          <p:nvPr/>
        </p:nvSpPr>
        <p:spPr bwMode="auto">
          <a:xfrm>
            <a:off x="1168400" y="5257800"/>
            <a:ext cx="5791200" cy="3785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342900" indent="-342900" algn="l">
              <a:buFont typeface="Arial"/>
              <a:buChar char="•"/>
              <a:defRPr/>
            </a:pPr>
            <a:r>
              <a:rPr lang="en-US" sz="2400" b="1" dirty="0">
                <a:latin typeface="Gill Sans Light"/>
                <a:cs typeface="Gill Sans Light"/>
              </a:rPr>
              <a:t>Change Price or Basis/Formula</a:t>
            </a:r>
          </a:p>
          <a:p>
            <a:pPr algn="l">
              <a:defRPr/>
            </a:pPr>
            <a:endParaRPr lang="en-US" sz="2400" b="1" dirty="0">
              <a:latin typeface="Gill Sans Light"/>
              <a:cs typeface="Gill Sans Light"/>
            </a:endParaRPr>
          </a:p>
          <a:p>
            <a:pPr marL="342900" indent="-342900" algn="l">
              <a:buFont typeface="Arial"/>
              <a:buChar char="•"/>
              <a:defRPr/>
            </a:pPr>
            <a:r>
              <a:rPr lang="en-US" sz="2400" b="1" dirty="0">
                <a:latin typeface="Gill Sans Light"/>
                <a:cs typeface="Gill Sans Light"/>
              </a:rPr>
              <a:t>Formula view will allow you to see the same price basis fields as you can in Eclipse</a:t>
            </a:r>
          </a:p>
          <a:p>
            <a:pPr algn="l">
              <a:defRPr/>
            </a:pPr>
            <a:endParaRPr lang="en-US" sz="2400" b="1" dirty="0">
              <a:latin typeface="Gill Sans Light"/>
              <a:cs typeface="Gill Sans Light"/>
            </a:endParaRPr>
          </a:p>
          <a:p>
            <a:pPr marL="342900" indent="-342900" algn="l">
              <a:buFont typeface="Arial"/>
              <a:buChar char="•"/>
              <a:defRPr/>
            </a:pPr>
            <a:r>
              <a:rPr lang="en-US" sz="2400" b="1" dirty="0">
                <a:latin typeface="Gill Sans Light"/>
                <a:cs typeface="Gill Sans Light"/>
              </a:rPr>
              <a:t>Authorizations needed for Order COGS and Order Cost - SPA views available if site is authorized</a:t>
            </a:r>
          </a:p>
        </p:txBody>
      </p:sp>
      <p:pic>
        <p:nvPicPr>
          <p:cNvPr id="2" name="Picture 1" descr="Simulator Screen Shot May 4, 2016, 3.31.1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3000" y="2104339"/>
            <a:ext cx="4114800" cy="7318858"/>
          </a:xfrm>
          <a:prstGeom prst="rect">
            <a:avLst/>
          </a:prstGeom>
          <a:ln>
            <a:solidFill>
              <a:schemeClr val="tx1"/>
            </a:solidFill>
          </a:ln>
        </p:spPr>
      </p:pic>
      <p:pic>
        <p:nvPicPr>
          <p:cNvPr id="3" name="Picture 2" descr="editcart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800" y="2133600"/>
            <a:ext cx="4191000" cy="2995168"/>
          </a:xfrm>
          <a:prstGeom prst="rect">
            <a:avLst/>
          </a:prstGeom>
          <a:ln>
            <a:solidFill>
              <a:schemeClr val="tx1"/>
            </a:solidFill>
          </a:ln>
        </p:spPr>
      </p:pic>
    </p:spTree>
    <p:extLst>
      <p:ext uri="{BB962C8B-B14F-4D97-AF65-F5344CB8AC3E}">
        <p14:creationId xmlns:p14="http://schemas.microsoft.com/office/powerpoint/2010/main" val="174516218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p:cNvSpPr>
          <p:nvPr/>
        </p:nvSpPr>
        <p:spPr bwMode="auto">
          <a:xfrm>
            <a:off x="863600" y="2317750"/>
            <a:ext cx="11531600" cy="195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algn="l"/>
            <a:endParaRPr lang="en-US">
              <a:solidFill>
                <a:schemeClr val="tx1"/>
              </a:solidFill>
              <a:latin typeface="Gill Sans Light" charset="0"/>
              <a:ea typeface="ＭＳ Ｐゴシック" charset="0"/>
              <a:cs typeface="ＭＳ Ｐゴシック" charset="0"/>
              <a:sym typeface="Gill Sans Light" charset="0"/>
            </a:endParaRPr>
          </a:p>
          <a:p>
            <a:pPr algn="l"/>
            <a:endParaRPr lang="en-US">
              <a:solidFill>
                <a:schemeClr val="tx1"/>
              </a:solidFill>
              <a:ea typeface="ＭＳ Ｐゴシック" charset="0"/>
              <a:cs typeface="ＭＳ Ｐゴシック" charset="0"/>
            </a:endParaRPr>
          </a:p>
          <a:p>
            <a:pPr algn="l"/>
            <a:endParaRPr lang="en-US">
              <a:solidFill>
                <a:schemeClr val="tx1"/>
              </a:solidFill>
              <a:ea typeface="ＭＳ Ｐゴシック" charset="0"/>
              <a:cs typeface="ＭＳ Ｐゴシック" charset="0"/>
            </a:endParaRPr>
          </a:p>
        </p:txBody>
      </p:sp>
      <p:sp>
        <p:nvSpPr>
          <p:cNvPr id="20483" name="Rectangle 1"/>
          <p:cNvSpPr>
            <a:spLocks noChangeArrowheads="1"/>
          </p:cNvSpPr>
          <p:nvPr/>
        </p:nvSpPr>
        <p:spPr bwMode="auto">
          <a:xfrm>
            <a:off x="787400" y="1905000"/>
            <a:ext cx="12039600" cy="6124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42900" indent="-342900" algn="l">
              <a:buFont typeface="Arial"/>
              <a:buChar char="•"/>
              <a:defRPr/>
            </a:pPr>
            <a:r>
              <a:rPr lang="en-US" sz="3200" dirty="0">
                <a:latin typeface="Gill Sans Light"/>
                <a:cs typeface="Gill Sans Light"/>
              </a:rPr>
              <a:t>If you are not authorized to change price by a certain GP% or if you don’t have the authorization to change a restricted product, customer or matrix, you will receive an error message when trying to change price with the reason.</a:t>
            </a:r>
          </a:p>
          <a:p>
            <a:pPr marL="342900" indent="-342900" algn="l">
              <a:buFont typeface="Arial"/>
              <a:buChar char="•"/>
              <a:defRPr/>
            </a:pPr>
            <a:r>
              <a:rPr lang="en-US" sz="3200" dirty="0">
                <a:latin typeface="Gill Sans Light"/>
                <a:cs typeface="Gill Sans Light"/>
              </a:rPr>
              <a:t>For example:</a:t>
            </a:r>
          </a:p>
          <a:p>
            <a:pPr marL="1257300" lvl="2" indent="-342900" algn="l">
              <a:buFont typeface="Arial"/>
              <a:buChar char="•"/>
              <a:defRPr/>
            </a:pPr>
            <a:r>
              <a:rPr lang="en-US" sz="3200" dirty="0">
                <a:latin typeface="Gill Sans Light"/>
                <a:cs typeface="Gill Sans Light"/>
              </a:rPr>
              <a:t>If you have a minimum GP of 20% and try to go lower</a:t>
            </a:r>
          </a:p>
          <a:p>
            <a:pPr marL="342900" indent="-342900" algn="l">
              <a:buFont typeface="Arial"/>
              <a:buChar char="•"/>
              <a:defRPr/>
            </a:pPr>
            <a:endParaRPr lang="en-US" sz="3400" dirty="0">
              <a:latin typeface="Gill Sans Light"/>
              <a:cs typeface="Gill Sans Light"/>
            </a:endParaRPr>
          </a:p>
          <a:p>
            <a:pPr marL="342900" indent="-342900" algn="l">
              <a:buFont typeface="Arial"/>
              <a:buChar char="•"/>
              <a:defRPr/>
            </a:pPr>
            <a:endParaRPr lang="en-US" sz="3400" dirty="0">
              <a:latin typeface="Gill Sans Light"/>
              <a:cs typeface="Gill Sans Light"/>
            </a:endParaRPr>
          </a:p>
          <a:p>
            <a:pPr marL="342900" indent="-342900" algn="l">
              <a:buFont typeface="Arial"/>
              <a:buChar char="•"/>
              <a:defRPr/>
            </a:pPr>
            <a:endParaRPr lang="en-US" sz="3400" dirty="0">
              <a:latin typeface="Gill Sans Light"/>
              <a:cs typeface="Gill Sans Light"/>
            </a:endParaRPr>
          </a:p>
          <a:p>
            <a:pPr algn="l">
              <a:defRPr/>
            </a:pPr>
            <a:endParaRPr lang="en-US" sz="3400" dirty="0">
              <a:latin typeface="Gill Sans Light"/>
              <a:cs typeface="Gill Sans Light"/>
            </a:endParaRPr>
          </a:p>
          <a:p>
            <a:pPr marL="1257300" lvl="2" indent="-342900" algn="l">
              <a:buFont typeface="Arial"/>
              <a:buChar char="•"/>
              <a:defRPr/>
            </a:pPr>
            <a:r>
              <a:rPr lang="en-US" sz="3200" dirty="0">
                <a:latin typeface="Gill Sans Light"/>
                <a:cs typeface="Gill Sans Light"/>
              </a:rPr>
              <a:t>If you are not authorized to change price on a product, customer, or matrix</a:t>
            </a:r>
          </a:p>
        </p:txBody>
      </p:sp>
      <p:sp>
        <p:nvSpPr>
          <p:cNvPr id="20484" name="Rectangle 4"/>
          <p:cNvSpPr>
            <a:spLocks/>
          </p:cNvSpPr>
          <p:nvPr/>
        </p:nvSpPr>
        <p:spPr bwMode="auto">
          <a:xfrm>
            <a:off x="0" y="0"/>
            <a:ext cx="13017500" cy="723900"/>
          </a:xfrm>
          <a:prstGeom prst="rect">
            <a:avLst/>
          </a:prstGeom>
          <a:solidFill>
            <a:srgbClr val="2498D7"/>
          </a:solidFill>
          <a:ln w="25400">
            <a:solidFill>
              <a:srgbClr val="2498D7"/>
            </a:solidFill>
            <a:miter lim="800000"/>
            <a:headEnd/>
            <a:tailEnd/>
          </a:ln>
        </p:spPr>
        <p:txBody>
          <a:bodyPr lIns="0" tIns="0" rIns="0" bIns="0"/>
          <a:lstStyle/>
          <a:p>
            <a:endParaRPr lang="en-US"/>
          </a:p>
        </p:txBody>
      </p:sp>
      <p:pic>
        <p:nvPicPr>
          <p:cNvPr id="2" name="Picture 1" descr="price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800" y="5181600"/>
            <a:ext cx="3263900" cy="1615076"/>
          </a:xfrm>
          <a:prstGeom prst="rect">
            <a:avLst/>
          </a:prstGeom>
        </p:spPr>
      </p:pic>
      <p:pic>
        <p:nvPicPr>
          <p:cNvPr id="3" name="Picture 2" descr="price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2800" y="7772400"/>
            <a:ext cx="3243972" cy="1752600"/>
          </a:xfrm>
          <a:prstGeom prst="rect">
            <a:avLst/>
          </a:prstGeom>
        </p:spPr>
      </p:pic>
      <p:sp>
        <p:nvSpPr>
          <p:cNvPr id="8" name="Rectangle 2"/>
          <p:cNvSpPr>
            <a:spLocks/>
          </p:cNvSpPr>
          <p:nvPr/>
        </p:nvSpPr>
        <p:spPr bwMode="auto">
          <a:xfrm>
            <a:off x="0" y="914400"/>
            <a:ext cx="130048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r>
              <a:rPr lang="en-US" sz="5000" b="1" dirty="0">
                <a:solidFill>
                  <a:schemeClr val="tx1"/>
                </a:solidFill>
                <a:ea typeface="ＭＳ Ｐゴシック" charset="0"/>
                <a:cs typeface="ＭＳ Ｐゴシック" charset="0"/>
              </a:rPr>
              <a:t>OE Touch 3.4.0 Shopping Cart</a:t>
            </a:r>
          </a:p>
        </p:txBody>
      </p:sp>
    </p:spTree>
    <p:extLst>
      <p:ext uri="{BB962C8B-B14F-4D97-AF65-F5344CB8AC3E}">
        <p14:creationId xmlns:p14="http://schemas.microsoft.com/office/powerpoint/2010/main" val="427840339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p:cNvSpPr>
          <p:nvPr/>
        </p:nvSpPr>
        <p:spPr bwMode="auto">
          <a:xfrm>
            <a:off x="863600" y="2317750"/>
            <a:ext cx="11531600" cy="195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algn="l"/>
            <a:endParaRPr lang="en-US">
              <a:solidFill>
                <a:schemeClr val="tx1"/>
              </a:solidFill>
              <a:latin typeface="Gill Sans Light" charset="0"/>
              <a:ea typeface="ＭＳ Ｐゴシック" charset="0"/>
              <a:cs typeface="ＭＳ Ｐゴシック" charset="0"/>
              <a:sym typeface="Gill Sans Light" charset="0"/>
            </a:endParaRPr>
          </a:p>
          <a:p>
            <a:pPr algn="l"/>
            <a:endParaRPr lang="en-US">
              <a:solidFill>
                <a:schemeClr val="tx1"/>
              </a:solidFill>
              <a:ea typeface="ＭＳ Ｐゴシック" charset="0"/>
              <a:cs typeface="ＭＳ Ｐゴシック" charset="0"/>
            </a:endParaRPr>
          </a:p>
          <a:p>
            <a:pPr algn="l"/>
            <a:endParaRPr lang="en-US">
              <a:solidFill>
                <a:schemeClr val="tx1"/>
              </a:solidFill>
              <a:ea typeface="ＭＳ Ｐゴシック" charset="0"/>
              <a:cs typeface="ＭＳ Ｐゴシック" charset="0"/>
            </a:endParaRPr>
          </a:p>
        </p:txBody>
      </p:sp>
      <p:sp>
        <p:nvSpPr>
          <p:cNvPr id="20483" name="Rectangle 1"/>
          <p:cNvSpPr>
            <a:spLocks noChangeArrowheads="1"/>
          </p:cNvSpPr>
          <p:nvPr/>
        </p:nvSpPr>
        <p:spPr bwMode="auto">
          <a:xfrm>
            <a:off x="787400" y="1905000"/>
            <a:ext cx="12039600" cy="6986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42900" indent="-342900" algn="l">
              <a:buFont typeface="Arial"/>
              <a:buChar char="•"/>
              <a:defRPr/>
            </a:pPr>
            <a:r>
              <a:rPr lang="en-US" sz="3200" dirty="0">
                <a:latin typeface="Gill Sans Light"/>
                <a:cs typeface="Gill Sans Light"/>
              </a:rPr>
              <a:t>To edit an existing quote, the following must be true:</a:t>
            </a:r>
          </a:p>
          <a:p>
            <a:pPr marL="800100" lvl="1" indent="-342900" algn="l">
              <a:buFont typeface="Arial"/>
              <a:buChar char="•"/>
              <a:defRPr/>
            </a:pPr>
            <a:r>
              <a:rPr lang="en-US" sz="3200" dirty="0">
                <a:latin typeface="Gill Sans Light"/>
                <a:cs typeface="Gill Sans Light"/>
              </a:rPr>
              <a:t>Order Views are assigned to user</a:t>
            </a:r>
          </a:p>
          <a:p>
            <a:pPr marL="800100" lvl="1" indent="-342900" algn="l">
              <a:buFont typeface="Arial"/>
              <a:buChar char="•"/>
              <a:defRPr/>
            </a:pPr>
            <a:r>
              <a:rPr lang="en-US" sz="3200" dirty="0">
                <a:latin typeface="Gill Sans Light"/>
                <a:cs typeface="Gill Sans Light"/>
              </a:rPr>
              <a:t>User has authorization key, SOE.OPEN.PRICE.EDIT</a:t>
            </a:r>
          </a:p>
          <a:p>
            <a:pPr marL="800100" lvl="1" indent="-342900" algn="l">
              <a:buFont typeface="Arial"/>
              <a:buChar char="•"/>
              <a:defRPr/>
            </a:pPr>
            <a:r>
              <a:rPr lang="en-US" sz="3200" dirty="0">
                <a:latin typeface="Gill Sans Light"/>
                <a:cs typeface="Gill Sans Light"/>
              </a:rPr>
              <a:t>Quote is not expired</a:t>
            </a:r>
          </a:p>
          <a:p>
            <a:pPr algn="l">
              <a:defRPr/>
            </a:pPr>
            <a:endParaRPr lang="en-US" sz="3200" dirty="0">
              <a:latin typeface="Gill Sans Light"/>
              <a:cs typeface="Gill Sans Light"/>
            </a:endParaRPr>
          </a:p>
          <a:p>
            <a:pPr marL="342900" indent="-342900" algn="l">
              <a:buFont typeface="Arial"/>
              <a:buChar char="•"/>
              <a:defRPr/>
            </a:pPr>
            <a:r>
              <a:rPr lang="en-US" sz="3200" dirty="0">
                <a:latin typeface="Gill Sans Light"/>
                <a:cs typeface="Gill Sans Light"/>
              </a:rPr>
              <a:t>The following can be changed in an existing quote:</a:t>
            </a:r>
          </a:p>
          <a:p>
            <a:pPr marL="800100" lvl="1" indent="-342900" algn="l">
              <a:buFont typeface="Arial"/>
              <a:buChar char="•"/>
              <a:defRPr/>
            </a:pPr>
            <a:r>
              <a:rPr lang="en-US" sz="3200" dirty="0">
                <a:latin typeface="Gill Sans Light"/>
                <a:cs typeface="Gill Sans Light"/>
              </a:rPr>
              <a:t>Change price</a:t>
            </a:r>
          </a:p>
          <a:p>
            <a:pPr marL="800100" lvl="1" indent="-342900" algn="l">
              <a:buFont typeface="Arial"/>
              <a:buChar char="•"/>
              <a:defRPr/>
            </a:pPr>
            <a:r>
              <a:rPr lang="en-US" sz="3200" dirty="0">
                <a:latin typeface="Gill Sans Light"/>
                <a:cs typeface="Gill Sans Light"/>
              </a:rPr>
              <a:t>Change quantities</a:t>
            </a:r>
          </a:p>
          <a:p>
            <a:pPr marL="800100" lvl="1" indent="-342900" algn="l">
              <a:buFont typeface="Arial"/>
              <a:buChar char="•"/>
              <a:defRPr/>
            </a:pPr>
            <a:r>
              <a:rPr lang="en-US" sz="3200" dirty="0">
                <a:latin typeface="Gill Sans Light"/>
                <a:cs typeface="Gill Sans Light"/>
              </a:rPr>
              <a:t>Add products / order comments</a:t>
            </a:r>
          </a:p>
          <a:p>
            <a:pPr marL="800100" lvl="1" indent="-342900" algn="l">
              <a:buFont typeface="Arial"/>
              <a:buChar char="•"/>
              <a:defRPr/>
            </a:pPr>
            <a:r>
              <a:rPr lang="en-US" sz="3200" dirty="0">
                <a:latin typeface="Gill Sans Light"/>
                <a:cs typeface="Gill Sans Light"/>
              </a:rPr>
              <a:t>Add / remove line item comments</a:t>
            </a:r>
          </a:p>
          <a:p>
            <a:pPr marL="800100" lvl="1" indent="-342900" algn="l">
              <a:buFont typeface="Arial"/>
              <a:buChar char="•"/>
              <a:defRPr/>
            </a:pPr>
            <a:r>
              <a:rPr lang="en-US" sz="3200" dirty="0">
                <a:latin typeface="Gill Sans Light"/>
                <a:cs typeface="Gill Sans Light"/>
              </a:rPr>
              <a:t>Delete products</a:t>
            </a:r>
          </a:p>
          <a:p>
            <a:pPr marL="800100" lvl="1" indent="-342900" algn="l">
              <a:buFont typeface="Arial"/>
              <a:buChar char="•"/>
              <a:defRPr/>
            </a:pPr>
            <a:r>
              <a:rPr lang="en-US" sz="3200" dirty="0">
                <a:latin typeface="Gill Sans Light"/>
                <a:cs typeface="Gill Sans Light"/>
              </a:rPr>
              <a:t>Re-sequence products</a:t>
            </a:r>
          </a:p>
          <a:p>
            <a:pPr marL="800100" lvl="1" indent="-342900" algn="l">
              <a:buFont typeface="Arial"/>
              <a:buChar char="•"/>
              <a:defRPr/>
            </a:pPr>
            <a:r>
              <a:rPr lang="en-US" sz="3200" dirty="0">
                <a:latin typeface="Gill Sans Light"/>
                <a:cs typeface="Gill Sans Light"/>
              </a:rPr>
              <a:t>Update Order Header information</a:t>
            </a:r>
          </a:p>
          <a:p>
            <a:pPr marL="800100" lvl="1" indent="-342900" algn="l">
              <a:buFont typeface="Arial"/>
              <a:buChar char="•"/>
              <a:defRPr/>
            </a:pPr>
            <a:r>
              <a:rPr lang="en-US" sz="3200" dirty="0">
                <a:latin typeface="Gill Sans Light"/>
                <a:cs typeface="Gill Sans Light"/>
              </a:rPr>
              <a:t>Convert Bid to Order</a:t>
            </a:r>
          </a:p>
        </p:txBody>
      </p:sp>
      <p:sp>
        <p:nvSpPr>
          <p:cNvPr id="20484" name="Rectangle 4"/>
          <p:cNvSpPr>
            <a:spLocks/>
          </p:cNvSpPr>
          <p:nvPr/>
        </p:nvSpPr>
        <p:spPr bwMode="auto">
          <a:xfrm>
            <a:off x="0" y="0"/>
            <a:ext cx="13017500" cy="723900"/>
          </a:xfrm>
          <a:prstGeom prst="rect">
            <a:avLst/>
          </a:prstGeom>
          <a:solidFill>
            <a:srgbClr val="2498D7"/>
          </a:solidFill>
          <a:ln w="25400">
            <a:solidFill>
              <a:srgbClr val="2498D7"/>
            </a:solidFill>
            <a:miter lim="800000"/>
            <a:headEnd/>
            <a:tailEnd/>
          </a:ln>
        </p:spPr>
        <p:txBody>
          <a:bodyPr lIns="0" tIns="0" rIns="0" bIns="0"/>
          <a:lstStyle/>
          <a:p>
            <a:endParaRPr lang="en-US"/>
          </a:p>
        </p:txBody>
      </p:sp>
      <p:sp>
        <p:nvSpPr>
          <p:cNvPr id="8" name="Rectangle 2"/>
          <p:cNvSpPr>
            <a:spLocks/>
          </p:cNvSpPr>
          <p:nvPr/>
        </p:nvSpPr>
        <p:spPr bwMode="auto">
          <a:xfrm>
            <a:off x="0" y="914400"/>
            <a:ext cx="130048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r>
              <a:rPr lang="en-US" sz="5000" b="1" dirty="0">
                <a:solidFill>
                  <a:schemeClr val="tx1"/>
                </a:solidFill>
                <a:ea typeface="ＭＳ Ｐゴシック" charset="0"/>
                <a:cs typeface="ＭＳ Ｐゴシック" charset="0"/>
              </a:rPr>
              <a:t>OE Touch 3.4.0 Edit Quote</a:t>
            </a:r>
          </a:p>
        </p:txBody>
      </p:sp>
      <p:pic>
        <p:nvPicPr>
          <p:cNvPr id="9" name="Picture 8" descr="quote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6200" y="3657600"/>
            <a:ext cx="2484782" cy="4419600"/>
          </a:xfrm>
          <a:prstGeom prst="rect">
            <a:avLst/>
          </a:prstGeom>
          <a:ln>
            <a:solidFill>
              <a:schemeClr val="tx1"/>
            </a:solidFill>
          </a:ln>
        </p:spPr>
      </p:pic>
      <p:sp>
        <p:nvSpPr>
          <p:cNvPr id="10" name="Right Arrow 9"/>
          <p:cNvSpPr/>
          <p:nvPr/>
        </p:nvSpPr>
        <p:spPr bwMode="auto">
          <a:xfrm rot="2880000">
            <a:off x="10414265" y="3350960"/>
            <a:ext cx="941407" cy="283139"/>
          </a:xfrm>
          <a:prstGeom prst="rightArrow">
            <a:avLst/>
          </a:prstGeom>
          <a:solidFill>
            <a:srgbClr val="FF0000"/>
          </a:solidFill>
          <a:ln w="25400" cap="flat" cmpd="sng" algn="ctr">
            <a:solidFill>
              <a:srgbClr val="000000"/>
            </a:solidFill>
            <a:prstDash val="solid"/>
            <a:round/>
            <a:headEnd type="none" w="med" len="med"/>
            <a:tailEnd type="none" w="med" len="med"/>
          </a:ln>
          <a:effectLst/>
          <a:scene3d>
            <a:camera prst="orthographicFront">
              <a:rot lat="0" lon="0" rev="0"/>
            </a:camera>
            <a:lightRig rig="threePt" dir="t"/>
          </a:scene3d>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34221839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p:cNvSpPr>
          <p:nvPr/>
        </p:nvSpPr>
        <p:spPr bwMode="auto">
          <a:xfrm>
            <a:off x="863600" y="2317750"/>
            <a:ext cx="11531600" cy="195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algn="l"/>
            <a:endParaRPr lang="en-US">
              <a:solidFill>
                <a:schemeClr val="tx1"/>
              </a:solidFill>
              <a:latin typeface="Gill Sans Light" charset="0"/>
              <a:ea typeface="ＭＳ Ｐゴシック" charset="0"/>
              <a:cs typeface="ＭＳ Ｐゴシック" charset="0"/>
              <a:sym typeface="Gill Sans Light" charset="0"/>
            </a:endParaRPr>
          </a:p>
          <a:p>
            <a:pPr algn="l"/>
            <a:endParaRPr lang="en-US">
              <a:solidFill>
                <a:schemeClr val="tx1"/>
              </a:solidFill>
              <a:ea typeface="ＭＳ Ｐゴシック" charset="0"/>
              <a:cs typeface="ＭＳ Ｐゴシック" charset="0"/>
            </a:endParaRPr>
          </a:p>
          <a:p>
            <a:pPr algn="l"/>
            <a:endParaRPr lang="en-US">
              <a:solidFill>
                <a:schemeClr val="tx1"/>
              </a:solidFill>
              <a:ea typeface="ＭＳ Ｐゴシック" charset="0"/>
              <a:cs typeface="ＭＳ Ｐゴシック" charset="0"/>
            </a:endParaRPr>
          </a:p>
        </p:txBody>
      </p:sp>
      <p:sp>
        <p:nvSpPr>
          <p:cNvPr id="19459" name="Rectangle 4"/>
          <p:cNvSpPr>
            <a:spLocks/>
          </p:cNvSpPr>
          <p:nvPr/>
        </p:nvSpPr>
        <p:spPr bwMode="auto">
          <a:xfrm>
            <a:off x="0" y="0"/>
            <a:ext cx="13017500" cy="723900"/>
          </a:xfrm>
          <a:prstGeom prst="rect">
            <a:avLst/>
          </a:prstGeom>
          <a:solidFill>
            <a:srgbClr val="2498D7"/>
          </a:solidFill>
          <a:ln w="25400">
            <a:solidFill>
              <a:srgbClr val="2498D7"/>
            </a:solidFill>
            <a:miter lim="800000"/>
            <a:headEnd/>
            <a:tailEnd/>
          </a:ln>
        </p:spPr>
        <p:txBody>
          <a:bodyPr lIns="0" tIns="0" rIns="0" bIns="0"/>
          <a:lstStyle/>
          <a:p>
            <a:endParaRPr lang="en-US"/>
          </a:p>
        </p:txBody>
      </p:sp>
      <p:sp>
        <p:nvSpPr>
          <p:cNvPr id="7" name="Rectangle 2"/>
          <p:cNvSpPr>
            <a:spLocks/>
          </p:cNvSpPr>
          <p:nvPr/>
        </p:nvSpPr>
        <p:spPr bwMode="auto">
          <a:xfrm>
            <a:off x="0" y="914400"/>
            <a:ext cx="130048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r>
              <a:rPr lang="en-US" sz="5000" b="1" dirty="0">
                <a:solidFill>
                  <a:schemeClr val="tx1"/>
                </a:solidFill>
                <a:ea typeface="ＭＳ Ｐゴシック" charset="0"/>
                <a:cs typeface="ＭＳ Ｐゴシック" charset="0"/>
              </a:rPr>
              <a:t>OE Touch 3.4.0 Edit Quote</a:t>
            </a:r>
          </a:p>
        </p:txBody>
      </p:sp>
      <p:pic>
        <p:nvPicPr>
          <p:cNvPr id="3" name="Picture 2" descr="quote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5600" y="2131135"/>
            <a:ext cx="3415862" cy="3962400"/>
          </a:xfrm>
          <a:prstGeom prst="rect">
            <a:avLst/>
          </a:prstGeom>
          <a:ln>
            <a:solidFill>
              <a:schemeClr val="tx1"/>
            </a:solidFill>
          </a:ln>
        </p:spPr>
      </p:pic>
      <p:pic>
        <p:nvPicPr>
          <p:cNvPr id="4" name="Picture 3" descr="quote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8200" y="2131135"/>
            <a:ext cx="3412100" cy="4041065"/>
          </a:xfrm>
          <a:prstGeom prst="rect">
            <a:avLst/>
          </a:prstGeom>
          <a:ln>
            <a:solidFill>
              <a:schemeClr val="tx1"/>
            </a:solidFill>
          </a:ln>
        </p:spPr>
      </p:pic>
      <p:sp>
        <p:nvSpPr>
          <p:cNvPr id="11" name="Rectangle 1"/>
          <p:cNvSpPr>
            <a:spLocks noChangeArrowheads="1"/>
          </p:cNvSpPr>
          <p:nvPr/>
        </p:nvSpPr>
        <p:spPr bwMode="auto">
          <a:xfrm>
            <a:off x="6731000" y="5814060"/>
            <a:ext cx="4953000" cy="35548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l">
              <a:defRPr/>
            </a:pPr>
            <a:endParaRPr lang="en-US" sz="2500" b="1" dirty="0">
              <a:latin typeface="Gill Sans Light"/>
              <a:cs typeface="Gill Sans Light"/>
            </a:endParaRPr>
          </a:p>
          <a:p>
            <a:pPr marL="342900" indent="-342900" algn="l">
              <a:buFont typeface="Arial"/>
              <a:buChar char="•"/>
              <a:defRPr/>
            </a:pPr>
            <a:r>
              <a:rPr lang="en-US" sz="2400" b="1" dirty="0">
                <a:latin typeface="Gill Sans Light"/>
                <a:cs typeface="Gill Sans Light"/>
              </a:rPr>
              <a:t>Use the Pencil icon to edit Order Header info</a:t>
            </a:r>
          </a:p>
          <a:p>
            <a:pPr algn="l">
              <a:defRPr/>
            </a:pPr>
            <a:endParaRPr lang="en-US" sz="2400" b="1" dirty="0">
              <a:latin typeface="Gill Sans Light"/>
              <a:cs typeface="Gill Sans Light"/>
            </a:endParaRPr>
          </a:p>
          <a:p>
            <a:pPr marL="342900" indent="-342900" algn="l">
              <a:buFont typeface="Arial"/>
              <a:buChar char="•"/>
              <a:defRPr/>
            </a:pPr>
            <a:r>
              <a:rPr lang="en-US" sz="2400" b="1" dirty="0">
                <a:latin typeface="Gill Sans Light"/>
                <a:cs typeface="Gill Sans Light"/>
              </a:rPr>
              <a:t>Use the Plus icon to add a Product or Order Comment</a:t>
            </a:r>
          </a:p>
          <a:p>
            <a:pPr algn="l">
              <a:defRPr/>
            </a:pPr>
            <a:endParaRPr lang="en-US" sz="2400" b="1" dirty="0">
              <a:latin typeface="Gill Sans Light"/>
              <a:cs typeface="Gill Sans Light"/>
            </a:endParaRPr>
          </a:p>
          <a:p>
            <a:pPr marL="342900" indent="-342900" algn="l">
              <a:buFont typeface="Arial"/>
              <a:buChar char="•"/>
              <a:defRPr/>
            </a:pPr>
            <a:r>
              <a:rPr lang="en-US" sz="2400" b="1" dirty="0">
                <a:latin typeface="Gill Sans Light"/>
                <a:cs typeface="Gill Sans Light"/>
              </a:rPr>
              <a:t>To save changes, press on the “Done” button</a:t>
            </a:r>
          </a:p>
        </p:txBody>
      </p:sp>
      <p:sp>
        <p:nvSpPr>
          <p:cNvPr id="10" name="Right Arrow 9"/>
          <p:cNvSpPr/>
          <p:nvPr/>
        </p:nvSpPr>
        <p:spPr bwMode="auto">
          <a:xfrm flipV="1">
            <a:off x="1244600" y="2969335"/>
            <a:ext cx="990600" cy="381000"/>
          </a:xfrm>
          <a:prstGeom prst="rightArrow">
            <a:avLst/>
          </a:prstGeom>
          <a:solidFill>
            <a:srgbClr val="FF0000"/>
          </a:solid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8" name="Right Arrow 17"/>
          <p:cNvSpPr/>
          <p:nvPr/>
        </p:nvSpPr>
        <p:spPr bwMode="auto">
          <a:xfrm flipV="1">
            <a:off x="970280" y="5026735"/>
            <a:ext cx="731520" cy="301752"/>
          </a:xfrm>
          <a:prstGeom prst="rightArrow">
            <a:avLst/>
          </a:prstGeom>
          <a:solidFill>
            <a:srgbClr val="FF0000"/>
          </a:solid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9" name="Right Arrow 18"/>
          <p:cNvSpPr/>
          <p:nvPr/>
        </p:nvSpPr>
        <p:spPr bwMode="auto">
          <a:xfrm rot="10800000" flipV="1">
            <a:off x="10693400" y="2283536"/>
            <a:ext cx="1295400" cy="533399"/>
          </a:xfrm>
          <a:prstGeom prst="rightArrow">
            <a:avLst/>
          </a:prstGeom>
          <a:solidFill>
            <a:srgbClr val="FF0000"/>
          </a:solid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0" name="Right Arrow 19"/>
          <p:cNvSpPr/>
          <p:nvPr/>
        </p:nvSpPr>
        <p:spPr bwMode="auto">
          <a:xfrm rot="10800000" flipV="1">
            <a:off x="4978401" y="5026735"/>
            <a:ext cx="731520" cy="304800"/>
          </a:xfrm>
          <a:prstGeom prst="rightArrow">
            <a:avLst/>
          </a:prstGeom>
          <a:solidFill>
            <a:srgbClr val="FF0000"/>
          </a:solid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1" name="Rectangle 1"/>
          <p:cNvSpPr>
            <a:spLocks noChangeArrowheads="1"/>
          </p:cNvSpPr>
          <p:nvPr/>
        </p:nvSpPr>
        <p:spPr bwMode="auto">
          <a:xfrm>
            <a:off x="1168400" y="5737860"/>
            <a:ext cx="5334000" cy="3785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l">
              <a:defRPr/>
            </a:pPr>
            <a:endParaRPr lang="en-US" sz="2400" b="1" dirty="0">
              <a:latin typeface="Gill Sans Light"/>
              <a:cs typeface="Gill Sans Light"/>
            </a:endParaRPr>
          </a:p>
          <a:p>
            <a:pPr marL="342900" indent="-342900" algn="l">
              <a:buFont typeface="Arial"/>
              <a:buChar char="•"/>
              <a:defRPr/>
            </a:pPr>
            <a:r>
              <a:rPr lang="en-US" sz="2400" b="1" dirty="0">
                <a:latin typeface="Gill Sans Light"/>
                <a:cs typeface="Gill Sans Light"/>
              </a:rPr>
              <a:t>Use the Order Views button to change view </a:t>
            </a:r>
          </a:p>
          <a:p>
            <a:pPr marL="342900" indent="-342900" algn="l">
              <a:buFont typeface="Arial"/>
              <a:buChar char="•"/>
              <a:defRPr/>
            </a:pPr>
            <a:endParaRPr lang="en-US" sz="2400" b="1" dirty="0">
              <a:latin typeface="Gill Sans Light"/>
              <a:cs typeface="Gill Sans Light"/>
            </a:endParaRPr>
          </a:p>
          <a:p>
            <a:pPr marL="342900" indent="-342900" algn="l">
              <a:buFont typeface="Arial"/>
              <a:buChar char="•"/>
              <a:defRPr/>
            </a:pPr>
            <a:r>
              <a:rPr lang="en-US" sz="2400" b="1" dirty="0">
                <a:latin typeface="Gill Sans Light"/>
                <a:cs typeface="Gill Sans Light"/>
              </a:rPr>
              <a:t>To delete a product, tap on the red icon to the far left</a:t>
            </a:r>
          </a:p>
          <a:p>
            <a:pPr algn="l">
              <a:defRPr/>
            </a:pPr>
            <a:endParaRPr lang="en-US" sz="2400" b="1" dirty="0">
              <a:latin typeface="Gill Sans Light"/>
              <a:cs typeface="Gill Sans Light"/>
            </a:endParaRPr>
          </a:p>
          <a:p>
            <a:pPr marL="342900" indent="-342900" algn="l">
              <a:buFont typeface="Arial"/>
              <a:buChar char="•"/>
              <a:defRPr/>
            </a:pPr>
            <a:r>
              <a:rPr lang="en-US" sz="2400" b="1" dirty="0">
                <a:latin typeface="Gill Sans Light"/>
                <a:cs typeface="Gill Sans Light"/>
              </a:rPr>
              <a:t>To re-sequence products, tap on the icon to the far right and drag the product up or down</a:t>
            </a:r>
          </a:p>
        </p:txBody>
      </p:sp>
    </p:spTree>
    <p:extLst>
      <p:ext uri="{BB962C8B-B14F-4D97-AF65-F5344CB8AC3E}">
        <p14:creationId xmlns:p14="http://schemas.microsoft.com/office/powerpoint/2010/main" val="15874025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p:cNvSpPr>
          <p:nvPr/>
        </p:nvSpPr>
        <p:spPr bwMode="auto">
          <a:xfrm>
            <a:off x="863600" y="2317750"/>
            <a:ext cx="11531600" cy="195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algn="l"/>
            <a:endParaRPr lang="en-US">
              <a:solidFill>
                <a:schemeClr val="tx1"/>
              </a:solidFill>
              <a:latin typeface="Gill Sans Light" charset="0"/>
              <a:ea typeface="ＭＳ Ｐゴシック" charset="0"/>
              <a:cs typeface="ＭＳ Ｐゴシック" charset="0"/>
              <a:sym typeface="Gill Sans Light" charset="0"/>
            </a:endParaRPr>
          </a:p>
          <a:p>
            <a:pPr algn="l"/>
            <a:endParaRPr lang="en-US">
              <a:solidFill>
                <a:schemeClr val="tx1"/>
              </a:solidFill>
              <a:ea typeface="ＭＳ Ｐゴシック" charset="0"/>
              <a:cs typeface="ＭＳ Ｐゴシック" charset="0"/>
            </a:endParaRPr>
          </a:p>
          <a:p>
            <a:pPr algn="l"/>
            <a:endParaRPr lang="en-US">
              <a:solidFill>
                <a:schemeClr val="tx1"/>
              </a:solidFill>
              <a:ea typeface="ＭＳ Ｐゴシック" charset="0"/>
              <a:cs typeface="ＭＳ Ｐゴシック" charset="0"/>
            </a:endParaRPr>
          </a:p>
        </p:txBody>
      </p:sp>
      <p:sp>
        <p:nvSpPr>
          <p:cNvPr id="19459" name="Rectangle 4"/>
          <p:cNvSpPr>
            <a:spLocks/>
          </p:cNvSpPr>
          <p:nvPr/>
        </p:nvSpPr>
        <p:spPr bwMode="auto">
          <a:xfrm>
            <a:off x="0" y="0"/>
            <a:ext cx="13017500" cy="723900"/>
          </a:xfrm>
          <a:prstGeom prst="rect">
            <a:avLst/>
          </a:prstGeom>
          <a:solidFill>
            <a:srgbClr val="2498D7"/>
          </a:solidFill>
          <a:ln w="25400">
            <a:solidFill>
              <a:srgbClr val="2498D7"/>
            </a:solidFill>
            <a:miter lim="800000"/>
            <a:headEnd/>
            <a:tailEnd/>
          </a:ln>
        </p:spPr>
        <p:txBody>
          <a:bodyPr lIns="0" tIns="0" rIns="0" bIns="0"/>
          <a:lstStyle/>
          <a:p>
            <a:endParaRPr lang="en-US"/>
          </a:p>
        </p:txBody>
      </p:sp>
      <p:sp>
        <p:nvSpPr>
          <p:cNvPr id="7" name="Rectangle 2"/>
          <p:cNvSpPr>
            <a:spLocks/>
          </p:cNvSpPr>
          <p:nvPr/>
        </p:nvSpPr>
        <p:spPr bwMode="auto">
          <a:xfrm>
            <a:off x="0" y="914400"/>
            <a:ext cx="130048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r>
              <a:rPr lang="en-US" sz="5000" b="1" dirty="0">
                <a:solidFill>
                  <a:schemeClr val="tx1"/>
                </a:solidFill>
                <a:ea typeface="ＭＳ Ｐゴシック" charset="0"/>
                <a:cs typeface="ＭＳ Ｐゴシック" charset="0"/>
              </a:rPr>
              <a:t>OE Touch 3.4.0 Edit Quote</a:t>
            </a:r>
          </a:p>
        </p:txBody>
      </p:sp>
      <p:sp>
        <p:nvSpPr>
          <p:cNvPr id="11" name="Rectangle 1"/>
          <p:cNvSpPr>
            <a:spLocks noChangeArrowheads="1"/>
          </p:cNvSpPr>
          <p:nvPr/>
        </p:nvSpPr>
        <p:spPr bwMode="auto">
          <a:xfrm>
            <a:off x="863600" y="1905000"/>
            <a:ext cx="11049000" cy="4524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342900" indent="-342900" algn="l">
              <a:buFont typeface="Arial"/>
              <a:buChar char="•"/>
              <a:defRPr/>
            </a:pPr>
            <a:r>
              <a:rPr lang="en-US" sz="3200" dirty="0">
                <a:latin typeface="Gill Sans Light"/>
                <a:cs typeface="Gill Sans Light"/>
              </a:rPr>
              <a:t>The following Order Header fields can be updated:</a:t>
            </a:r>
          </a:p>
          <a:p>
            <a:pPr marL="800100" lvl="1" indent="-342900" algn="l">
              <a:buFont typeface="Arial"/>
              <a:buChar char="•"/>
              <a:defRPr/>
            </a:pPr>
            <a:r>
              <a:rPr lang="en-US" sz="3200" dirty="0">
                <a:latin typeface="Gill Sans Light"/>
                <a:cs typeface="Gill Sans Light"/>
              </a:rPr>
              <a:t>Customer PO</a:t>
            </a:r>
          </a:p>
          <a:p>
            <a:pPr marL="800100" lvl="1" indent="-342900" algn="l">
              <a:buFont typeface="Arial"/>
              <a:buChar char="•"/>
              <a:defRPr/>
            </a:pPr>
            <a:r>
              <a:rPr lang="en-US" sz="3200" dirty="0">
                <a:latin typeface="Gill Sans Light"/>
                <a:cs typeface="Gill Sans Light"/>
              </a:rPr>
              <a:t>Release Number</a:t>
            </a:r>
          </a:p>
          <a:p>
            <a:pPr marL="800100" lvl="1" indent="-342900" algn="l">
              <a:buFont typeface="Arial"/>
              <a:buChar char="•"/>
              <a:defRPr/>
            </a:pPr>
            <a:r>
              <a:rPr lang="en-US" sz="3200" dirty="0">
                <a:latin typeface="Gill Sans Light"/>
                <a:cs typeface="Gill Sans Light"/>
              </a:rPr>
              <a:t>Required Date</a:t>
            </a:r>
          </a:p>
          <a:p>
            <a:pPr marL="800100" lvl="1" indent="-342900" algn="l">
              <a:buFont typeface="Arial"/>
              <a:buChar char="•"/>
              <a:defRPr/>
            </a:pPr>
            <a:r>
              <a:rPr lang="en-US" sz="3200" dirty="0">
                <a:latin typeface="Gill Sans Light"/>
                <a:cs typeface="Gill Sans Light"/>
              </a:rPr>
              <a:t>Ship Via</a:t>
            </a:r>
          </a:p>
          <a:p>
            <a:pPr marL="800100" lvl="1" indent="-342900" algn="l">
              <a:buFont typeface="Arial"/>
              <a:buChar char="•"/>
              <a:defRPr/>
            </a:pPr>
            <a:r>
              <a:rPr lang="en-US" sz="3200" dirty="0">
                <a:latin typeface="Gill Sans Light"/>
                <a:cs typeface="Gill Sans Light"/>
              </a:rPr>
              <a:t>Shipping Instructions</a:t>
            </a:r>
          </a:p>
          <a:p>
            <a:pPr marL="800100" lvl="1" indent="-342900" algn="l">
              <a:buFont typeface="Arial"/>
              <a:buChar char="•"/>
              <a:defRPr/>
            </a:pPr>
            <a:r>
              <a:rPr lang="en-US" sz="3200" dirty="0">
                <a:latin typeface="Gill Sans Light"/>
                <a:cs typeface="Gill Sans Light"/>
              </a:rPr>
              <a:t>Internal Notes</a:t>
            </a:r>
          </a:p>
          <a:p>
            <a:pPr marL="800100" lvl="1" indent="-342900" algn="l">
              <a:buFont typeface="Arial"/>
              <a:buChar char="•"/>
              <a:defRPr/>
            </a:pPr>
            <a:endParaRPr lang="en-US" sz="3200" dirty="0">
              <a:latin typeface="Gill Sans Light"/>
              <a:cs typeface="Gill Sans Light"/>
            </a:endParaRPr>
          </a:p>
          <a:p>
            <a:pPr marL="342900" indent="-342900" algn="l">
              <a:buFont typeface="Arial"/>
              <a:buChar char="•"/>
              <a:defRPr/>
            </a:pPr>
            <a:r>
              <a:rPr lang="en-US" sz="3200" dirty="0">
                <a:latin typeface="Gill Sans Light"/>
                <a:cs typeface="Gill Sans Light"/>
              </a:rPr>
              <a:t>Convert Bid to Order</a:t>
            </a:r>
          </a:p>
        </p:txBody>
      </p:sp>
      <p:pic>
        <p:nvPicPr>
          <p:cNvPr id="6" name="Picture 5" descr="quote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8800" y="2743200"/>
            <a:ext cx="3733800" cy="6641186"/>
          </a:xfrm>
          <a:prstGeom prst="rect">
            <a:avLst/>
          </a:prstGeom>
          <a:ln>
            <a:solidFill>
              <a:schemeClr val="tx1"/>
            </a:solidFill>
          </a:ln>
        </p:spPr>
      </p:pic>
      <p:sp>
        <p:nvSpPr>
          <p:cNvPr id="14" name="Right Arrow 13"/>
          <p:cNvSpPr/>
          <p:nvPr/>
        </p:nvSpPr>
        <p:spPr bwMode="auto">
          <a:xfrm flipV="1">
            <a:off x="7035800" y="5257800"/>
            <a:ext cx="990600" cy="381000"/>
          </a:xfrm>
          <a:prstGeom prst="rightArrow">
            <a:avLst/>
          </a:prstGeom>
          <a:solidFill>
            <a:srgbClr val="FF0000"/>
          </a:solid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225564181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p:cNvSpPr>
          <p:nvPr/>
        </p:nvSpPr>
        <p:spPr bwMode="auto">
          <a:xfrm>
            <a:off x="863600" y="2317750"/>
            <a:ext cx="11531600" cy="195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algn="l"/>
            <a:endParaRPr lang="en-US">
              <a:solidFill>
                <a:schemeClr val="tx1"/>
              </a:solidFill>
              <a:latin typeface="Gill Sans Light" charset="0"/>
              <a:ea typeface="ＭＳ Ｐゴシック" charset="0"/>
              <a:cs typeface="ＭＳ Ｐゴシック" charset="0"/>
              <a:sym typeface="Gill Sans Light" charset="0"/>
            </a:endParaRPr>
          </a:p>
          <a:p>
            <a:pPr algn="l"/>
            <a:endParaRPr lang="en-US">
              <a:solidFill>
                <a:schemeClr val="tx1"/>
              </a:solidFill>
              <a:ea typeface="ＭＳ Ｐゴシック" charset="0"/>
              <a:cs typeface="ＭＳ Ｐゴシック" charset="0"/>
            </a:endParaRPr>
          </a:p>
          <a:p>
            <a:pPr algn="l"/>
            <a:endParaRPr lang="en-US">
              <a:solidFill>
                <a:schemeClr val="tx1"/>
              </a:solidFill>
              <a:ea typeface="ＭＳ Ｐゴシック" charset="0"/>
              <a:cs typeface="ＭＳ Ｐゴシック" charset="0"/>
            </a:endParaRPr>
          </a:p>
        </p:txBody>
      </p:sp>
      <p:sp>
        <p:nvSpPr>
          <p:cNvPr id="19459" name="Rectangle 4"/>
          <p:cNvSpPr>
            <a:spLocks/>
          </p:cNvSpPr>
          <p:nvPr/>
        </p:nvSpPr>
        <p:spPr bwMode="auto">
          <a:xfrm>
            <a:off x="0" y="0"/>
            <a:ext cx="13017500" cy="723900"/>
          </a:xfrm>
          <a:prstGeom prst="rect">
            <a:avLst/>
          </a:prstGeom>
          <a:solidFill>
            <a:srgbClr val="2498D7"/>
          </a:solidFill>
          <a:ln w="25400">
            <a:solidFill>
              <a:srgbClr val="2498D7"/>
            </a:solidFill>
            <a:miter lim="800000"/>
            <a:headEnd/>
            <a:tailEnd/>
          </a:ln>
        </p:spPr>
        <p:txBody>
          <a:bodyPr lIns="0" tIns="0" rIns="0" bIns="0"/>
          <a:lstStyle/>
          <a:p>
            <a:endParaRPr lang="en-US"/>
          </a:p>
        </p:txBody>
      </p:sp>
      <p:sp>
        <p:nvSpPr>
          <p:cNvPr id="7" name="Rectangle 2"/>
          <p:cNvSpPr>
            <a:spLocks/>
          </p:cNvSpPr>
          <p:nvPr/>
        </p:nvSpPr>
        <p:spPr bwMode="auto">
          <a:xfrm>
            <a:off x="0" y="914400"/>
            <a:ext cx="130048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r>
              <a:rPr lang="en-US" sz="5000" b="1" dirty="0">
                <a:solidFill>
                  <a:schemeClr val="tx1"/>
                </a:solidFill>
                <a:ea typeface="ＭＳ Ｐゴシック" charset="0"/>
                <a:cs typeface="ＭＳ Ｐゴシック" charset="0"/>
              </a:rPr>
              <a:t>OE Touch 3.4.0 Edit Quote</a:t>
            </a:r>
          </a:p>
        </p:txBody>
      </p:sp>
      <p:sp>
        <p:nvSpPr>
          <p:cNvPr id="11" name="Rectangle 1"/>
          <p:cNvSpPr>
            <a:spLocks noChangeArrowheads="1"/>
          </p:cNvSpPr>
          <p:nvPr/>
        </p:nvSpPr>
        <p:spPr bwMode="auto">
          <a:xfrm>
            <a:off x="863600" y="2160686"/>
            <a:ext cx="7315200" cy="50783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342900" indent="-342900" algn="l">
              <a:buFont typeface="Arial"/>
              <a:buChar char="•"/>
              <a:defRPr/>
            </a:pPr>
            <a:r>
              <a:rPr lang="en-US" sz="3600" dirty="0">
                <a:latin typeface="Gill Sans Light"/>
                <a:cs typeface="Gill Sans Light"/>
              </a:rPr>
              <a:t>Search for Product </a:t>
            </a:r>
          </a:p>
          <a:p>
            <a:pPr marL="800100" lvl="1" indent="-342900" algn="l">
              <a:buFont typeface="Arial"/>
              <a:buChar char="•"/>
              <a:defRPr/>
            </a:pPr>
            <a:r>
              <a:rPr lang="en-US" sz="3600" dirty="0">
                <a:latin typeface="Gill Sans Light"/>
                <a:cs typeface="Gill Sans Light"/>
              </a:rPr>
              <a:t>Add to Order from Product Detail</a:t>
            </a:r>
          </a:p>
          <a:p>
            <a:pPr marL="342900" indent="-342900" algn="l">
              <a:buFont typeface="Arial"/>
              <a:buChar char="•"/>
              <a:defRPr/>
            </a:pPr>
            <a:endParaRPr lang="en-US" sz="3600" dirty="0">
              <a:latin typeface="Gill Sans Light"/>
              <a:cs typeface="Gill Sans Light"/>
            </a:endParaRPr>
          </a:p>
          <a:p>
            <a:pPr marL="342900" indent="-342900" algn="l">
              <a:buFont typeface="Arial"/>
              <a:buChar char="•"/>
              <a:defRPr/>
            </a:pPr>
            <a:endParaRPr lang="en-US" sz="3600" dirty="0">
              <a:latin typeface="Gill Sans Light"/>
              <a:cs typeface="Gill Sans Light"/>
            </a:endParaRPr>
          </a:p>
          <a:p>
            <a:pPr marL="342900" indent="-342900" algn="l">
              <a:buFont typeface="Arial"/>
              <a:buChar char="•"/>
              <a:defRPr/>
            </a:pPr>
            <a:endParaRPr lang="en-US" sz="3600" dirty="0">
              <a:latin typeface="Gill Sans Light"/>
              <a:cs typeface="Gill Sans Light"/>
            </a:endParaRPr>
          </a:p>
          <a:p>
            <a:pPr marL="342900" indent="-342900" algn="l">
              <a:buFont typeface="Arial"/>
              <a:buChar char="•"/>
              <a:defRPr/>
            </a:pPr>
            <a:endParaRPr lang="en-US" sz="3600" dirty="0">
              <a:latin typeface="Gill Sans Light"/>
              <a:cs typeface="Gill Sans Light"/>
            </a:endParaRPr>
          </a:p>
          <a:p>
            <a:pPr algn="l">
              <a:defRPr/>
            </a:pPr>
            <a:endParaRPr lang="en-US" sz="3600" dirty="0">
              <a:latin typeface="Gill Sans Light"/>
              <a:cs typeface="Gill Sans Light"/>
            </a:endParaRPr>
          </a:p>
          <a:p>
            <a:pPr marL="342900" indent="-342900" algn="l">
              <a:buFont typeface="Arial"/>
              <a:buChar char="•"/>
              <a:defRPr/>
            </a:pPr>
            <a:r>
              <a:rPr lang="en-US" sz="3600" dirty="0">
                <a:latin typeface="Gill Sans Light"/>
                <a:cs typeface="Gill Sans Light"/>
              </a:rPr>
              <a:t>Or add text as Order Comment</a:t>
            </a:r>
          </a:p>
          <a:p>
            <a:pPr marL="342900" indent="-342900" algn="l">
              <a:buFont typeface="Arial"/>
              <a:buChar char="•"/>
              <a:defRPr/>
            </a:pPr>
            <a:endParaRPr lang="en-US" sz="3600" dirty="0">
              <a:latin typeface="Gill Sans Light"/>
              <a:cs typeface="Gill Sans Light"/>
            </a:endParaRPr>
          </a:p>
        </p:txBody>
      </p:sp>
      <p:pic>
        <p:nvPicPr>
          <p:cNvPr id="2" name="Picture 1" descr="quote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5656" y="1981200"/>
            <a:ext cx="4112744" cy="7315200"/>
          </a:xfrm>
          <a:prstGeom prst="rect">
            <a:avLst/>
          </a:prstGeom>
          <a:ln>
            <a:solidFill>
              <a:schemeClr val="tx1"/>
            </a:solidFill>
          </a:ln>
        </p:spPr>
      </p:pic>
      <p:pic>
        <p:nvPicPr>
          <p:cNvPr id="3" name="Picture 2" descr="quote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3200" y="3488801"/>
            <a:ext cx="5791200" cy="1567485"/>
          </a:xfrm>
          <a:prstGeom prst="rect">
            <a:avLst/>
          </a:prstGeom>
        </p:spPr>
      </p:pic>
    </p:spTree>
    <p:extLst>
      <p:ext uri="{BB962C8B-B14F-4D97-AF65-F5344CB8AC3E}">
        <p14:creationId xmlns:p14="http://schemas.microsoft.com/office/powerpoint/2010/main" val="130860868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p:cNvSpPr>
          <p:nvPr/>
        </p:nvSpPr>
        <p:spPr bwMode="auto">
          <a:xfrm>
            <a:off x="0" y="914400"/>
            <a:ext cx="130048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r>
              <a:rPr lang="en-US" sz="5000" b="1" dirty="0">
                <a:solidFill>
                  <a:schemeClr val="tx1"/>
                </a:solidFill>
                <a:ea typeface="ＭＳ Ｐゴシック" charset="0"/>
                <a:cs typeface="ＭＳ Ｐゴシック" charset="0"/>
              </a:rPr>
              <a:t>OE </a:t>
            </a:r>
            <a:r>
              <a:rPr lang="en-US" sz="5000" b="1" dirty="0" smtClean="0">
                <a:solidFill>
                  <a:schemeClr val="tx1"/>
                </a:solidFill>
                <a:ea typeface="ＭＳ Ｐゴシック" charset="0"/>
                <a:cs typeface="ＭＳ Ｐゴシック" charset="0"/>
              </a:rPr>
              <a:t>Touch Features</a:t>
            </a:r>
            <a:endParaRPr lang="en-US" sz="5000" b="1" dirty="0">
              <a:solidFill>
                <a:schemeClr val="tx1"/>
              </a:solidFill>
              <a:ea typeface="ＭＳ Ｐゴシック" charset="0"/>
              <a:cs typeface="ＭＳ Ｐゴシック" charset="0"/>
            </a:endParaRPr>
          </a:p>
        </p:txBody>
      </p:sp>
      <p:sp>
        <p:nvSpPr>
          <p:cNvPr id="18434" name="Rectangle 3"/>
          <p:cNvSpPr>
            <a:spLocks/>
          </p:cNvSpPr>
          <p:nvPr/>
        </p:nvSpPr>
        <p:spPr bwMode="auto">
          <a:xfrm>
            <a:off x="863600" y="2317750"/>
            <a:ext cx="11531600" cy="195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algn="l"/>
            <a:endParaRPr lang="en-US">
              <a:solidFill>
                <a:schemeClr val="tx1"/>
              </a:solidFill>
              <a:latin typeface="Gill Sans Light" charset="0"/>
              <a:ea typeface="ＭＳ Ｐゴシック" charset="0"/>
              <a:cs typeface="ＭＳ Ｐゴシック" charset="0"/>
              <a:sym typeface="Gill Sans Light" charset="0"/>
            </a:endParaRPr>
          </a:p>
          <a:p>
            <a:pPr algn="l"/>
            <a:endParaRPr lang="en-US">
              <a:solidFill>
                <a:schemeClr val="tx1"/>
              </a:solidFill>
              <a:ea typeface="ＭＳ Ｐゴシック" charset="0"/>
              <a:cs typeface="ＭＳ Ｐゴシック" charset="0"/>
            </a:endParaRPr>
          </a:p>
          <a:p>
            <a:pPr algn="l"/>
            <a:endParaRPr lang="en-US">
              <a:solidFill>
                <a:schemeClr val="tx1"/>
              </a:solidFill>
              <a:ea typeface="ＭＳ Ｐゴシック" charset="0"/>
              <a:cs typeface="ＭＳ Ｐゴシック" charset="0"/>
            </a:endParaRPr>
          </a:p>
        </p:txBody>
      </p:sp>
      <p:sp>
        <p:nvSpPr>
          <p:cNvPr id="18435" name="Rectangle 4"/>
          <p:cNvSpPr>
            <a:spLocks/>
          </p:cNvSpPr>
          <p:nvPr/>
        </p:nvSpPr>
        <p:spPr bwMode="auto">
          <a:xfrm>
            <a:off x="0" y="0"/>
            <a:ext cx="13017500" cy="723900"/>
          </a:xfrm>
          <a:prstGeom prst="rect">
            <a:avLst/>
          </a:prstGeom>
          <a:solidFill>
            <a:srgbClr val="2498D7"/>
          </a:solidFill>
          <a:ln w="25400">
            <a:solidFill>
              <a:srgbClr val="2498D7"/>
            </a:solidFill>
            <a:miter lim="800000"/>
            <a:headEnd/>
            <a:tailEnd/>
          </a:ln>
        </p:spPr>
        <p:txBody>
          <a:bodyPr lIns="0" tIns="0" rIns="0" bIns="0"/>
          <a:lstStyle/>
          <a:p>
            <a:endParaRPr lang="en-US"/>
          </a:p>
        </p:txBody>
      </p:sp>
      <p:pic>
        <p:nvPicPr>
          <p:cNvPr id="4" name="Picture 3" descr="iphone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7148" y="1295400"/>
            <a:ext cx="4832452" cy="8458200"/>
          </a:xfrm>
          <a:prstGeom prst="rect">
            <a:avLst/>
          </a:prstGeom>
        </p:spPr>
      </p:pic>
      <p:pic>
        <p:nvPicPr>
          <p:cNvPr id="6" name="Picture 5" descr="iphone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7148" y="1309582"/>
            <a:ext cx="4832452" cy="8458200"/>
          </a:xfrm>
          <a:prstGeom prst="rect">
            <a:avLst/>
          </a:prstGeom>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p:cNvSpPr>
          <p:nvPr/>
        </p:nvSpPr>
        <p:spPr bwMode="auto">
          <a:xfrm>
            <a:off x="863600" y="2317750"/>
            <a:ext cx="11531600" cy="195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algn="l"/>
            <a:endParaRPr lang="en-US">
              <a:solidFill>
                <a:schemeClr val="tx1"/>
              </a:solidFill>
              <a:latin typeface="Gill Sans Light" charset="0"/>
              <a:ea typeface="ＭＳ Ｐゴシック" charset="0"/>
              <a:cs typeface="ＭＳ Ｐゴシック" charset="0"/>
              <a:sym typeface="Gill Sans Light" charset="0"/>
            </a:endParaRPr>
          </a:p>
          <a:p>
            <a:pPr algn="l"/>
            <a:endParaRPr lang="en-US">
              <a:solidFill>
                <a:schemeClr val="tx1"/>
              </a:solidFill>
              <a:ea typeface="ＭＳ Ｐゴシック" charset="0"/>
              <a:cs typeface="ＭＳ Ｐゴシック" charset="0"/>
            </a:endParaRPr>
          </a:p>
          <a:p>
            <a:pPr algn="l"/>
            <a:endParaRPr lang="en-US">
              <a:solidFill>
                <a:schemeClr val="tx1"/>
              </a:solidFill>
              <a:ea typeface="ＭＳ Ｐゴシック" charset="0"/>
              <a:cs typeface="ＭＳ Ｐゴシック" charset="0"/>
            </a:endParaRPr>
          </a:p>
        </p:txBody>
      </p:sp>
      <p:sp>
        <p:nvSpPr>
          <p:cNvPr id="19459" name="Rectangle 4"/>
          <p:cNvSpPr>
            <a:spLocks/>
          </p:cNvSpPr>
          <p:nvPr/>
        </p:nvSpPr>
        <p:spPr bwMode="auto">
          <a:xfrm>
            <a:off x="0" y="0"/>
            <a:ext cx="13017500" cy="723900"/>
          </a:xfrm>
          <a:prstGeom prst="rect">
            <a:avLst/>
          </a:prstGeom>
          <a:solidFill>
            <a:srgbClr val="2498D7"/>
          </a:solidFill>
          <a:ln w="25400">
            <a:solidFill>
              <a:srgbClr val="2498D7"/>
            </a:solidFill>
            <a:miter lim="800000"/>
            <a:headEnd/>
            <a:tailEnd/>
          </a:ln>
        </p:spPr>
        <p:txBody>
          <a:bodyPr lIns="0" tIns="0" rIns="0" bIns="0"/>
          <a:lstStyle/>
          <a:p>
            <a:endParaRPr lang="en-US"/>
          </a:p>
        </p:txBody>
      </p:sp>
      <p:sp>
        <p:nvSpPr>
          <p:cNvPr id="7" name="Rectangle 2"/>
          <p:cNvSpPr>
            <a:spLocks/>
          </p:cNvSpPr>
          <p:nvPr/>
        </p:nvSpPr>
        <p:spPr bwMode="auto">
          <a:xfrm>
            <a:off x="0" y="914400"/>
            <a:ext cx="130048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r>
              <a:rPr lang="en-US" sz="5000" b="1" dirty="0">
                <a:solidFill>
                  <a:schemeClr val="tx1"/>
                </a:solidFill>
                <a:ea typeface="ＭＳ Ｐゴシック" charset="0"/>
                <a:cs typeface="ＭＳ Ｐゴシック" charset="0"/>
              </a:rPr>
              <a:t>OE Touch 3.4.0 Edit Quote</a:t>
            </a:r>
          </a:p>
        </p:txBody>
      </p:sp>
      <p:sp>
        <p:nvSpPr>
          <p:cNvPr id="11" name="Rectangle 1"/>
          <p:cNvSpPr>
            <a:spLocks noChangeArrowheads="1"/>
          </p:cNvSpPr>
          <p:nvPr/>
        </p:nvSpPr>
        <p:spPr bwMode="auto">
          <a:xfrm>
            <a:off x="863600" y="2160686"/>
            <a:ext cx="11582400" cy="550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342900" indent="-342900" algn="l">
              <a:buFont typeface="Arial"/>
              <a:buChar char="•"/>
              <a:defRPr/>
            </a:pPr>
            <a:r>
              <a:rPr lang="en-US" sz="3200" dirty="0">
                <a:latin typeface="Gill Sans Light"/>
                <a:cs typeface="Gill Sans Light"/>
              </a:rPr>
              <a:t>Order Change Log</a:t>
            </a:r>
          </a:p>
          <a:p>
            <a:pPr marL="800100" lvl="1" indent="-342900" algn="l">
              <a:buFont typeface="Arial"/>
              <a:buChar char="•"/>
              <a:defRPr/>
            </a:pPr>
            <a:r>
              <a:rPr lang="en-US" sz="3200" dirty="0">
                <a:latin typeface="Gill Sans Light"/>
                <a:cs typeface="Gill Sans Light"/>
              </a:rPr>
              <a:t>When a product is added, deleted, price changed and any header information changes a change log message will be added</a:t>
            </a:r>
          </a:p>
          <a:p>
            <a:pPr lvl="1" algn="l">
              <a:defRPr/>
            </a:pPr>
            <a:endParaRPr lang="en-US" sz="3200" dirty="0">
              <a:latin typeface="Gill Sans Light"/>
              <a:cs typeface="Gill Sans Light"/>
            </a:endParaRPr>
          </a:p>
          <a:p>
            <a:pPr marL="800100" lvl="1" indent="-342900" algn="l">
              <a:buFont typeface="Arial"/>
              <a:buChar char="•"/>
              <a:defRPr/>
            </a:pPr>
            <a:r>
              <a:rPr lang="en-US" sz="3200" dirty="0">
                <a:latin typeface="Gill Sans Light"/>
                <a:cs typeface="Gill Sans Light"/>
              </a:rPr>
              <a:t>When updates happen through the app, the change log message will always happen under user PHANTOM</a:t>
            </a:r>
          </a:p>
          <a:p>
            <a:pPr marL="800100" lvl="1" indent="-342900" algn="l">
              <a:buFont typeface="Arial"/>
              <a:buChar char="•"/>
              <a:defRPr/>
            </a:pPr>
            <a:endParaRPr lang="en-US" sz="3200" dirty="0">
              <a:latin typeface="Gill Sans Light"/>
              <a:cs typeface="Gill Sans Light"/>
            </a:endParaRPr>
          </a:p>
          <a:p>
            <a:pPr marL="800100" lvl="1" indent="-342900" algn="l">
              <a:buFont typeface="Arial"/>
              <a:buChar char="•"/>
              <a:defRPr/>
            </a:pPr>
            <a:r>
              <a:rPr lang="en-US" sz="3200" dirty="0">
                <a:latin typeface="Gill Sans Light"/>
                <a:cs typeface="Gill Sans Light"/>
              </a:rPr>
              <a:t>Because of this, an additional change log message is posted with the following message:</a:t>
            </a:r>
          </a:p>
          <a:p>
            <a:pPr marL="800100" lvl="1" indent="-342900" algn="l">
              <a:buFont typeface="Arial"/>
              <a:buChar char="•"/>
              <a:defRPr/>
            </a:pPr>
            <a:endParaRPr lang="en-US" sz="3200" dirty="0">
              <a:latin typeface="Gill Sans Light"/>
              <a:cs typeface="Gill Sans Light"/>
            </a:endParaRPr>
          </a:p>
          <a:p>
            <a:pPr marL="800100" lvl="1" indent="-342900" algn="l">
              <a:buFont typeface="Arial"/>
              <a:buChar char="•"/>
              <a:defRPr/>
            </a:pPr>
            <a:r>
              <a:rPr lang="en-US" sz="3200" dirty="0">
                <a:latin typeface="Gill Sans Light"/>
                <a:cs typeface="Gill Sans Light"/>
              </a:rPr>
              <a:t>User USER NAME updated order from MOBILE</a:t>
            </a:r>
          </a:p>
        </p:txBody>
      </p:sp>
    </p:spTree>
    <p:extLst>
      <p:ext uri="{BB962C8B-B14F-4D97-AF65-F5344CB8AC3E}">
        <p14:creationId xmlns:p14="http://schemas.microsoft.com/office/powerpoint/2010/main" val="19755107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p:cNvSpPr>
          <p:nvPr/>
        </p:nvSpPr>
        <p:spPr bwMode="auto">
          <a:xfrm>
            <a:off x="0" y="838200"/>
            <a:ext cx="130048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r>
              <a:rPr lang="en-US" sz="5000" b="1" dirty="0">
                <a:solidFill>
                  <a:schemeClr val="tx1"/>
                </a:solidFill>
                <a:ea typeface="ＭＳ Ｐゴシック" charset="0"/>
                <a:cs typeface="ＭＳ Ｐゴシック" charset="0"/>
              </a:rPr>
              <a:t>OE Touch 3.4.0 Bid Followup</a:t>
            </a:r>
          </a:p>
        </p:txBody>
      </p:sp>
      <p:sp>
        <p:nvSpPr>
          <p:cNvPr id="52226" name="Rectangle 3"/>
          <p:cNvSpPr>
            <a:spLocks/>
          </p:cNvSpPr>
          <p:nvPr/>
        </p:nvSpPr>
        <p:spPr bwMode="auto">
          <a:xfrm>
            <a:off x="863600" y="2317750"/>
            <a:ext cx="11531600" cy="195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algn="l"/>
            <a:endParaRPr lang="en-US">
              <a:solidFill>
                <a:schemeClr val="tx1"/>
              </a:solidFill>
              <a:latin typeface="Gill Sans Light" charset="0"/>
              <a:ea typeface="ＭＳ Ｐゴシック" charset="0"/>
              <a:cs typeface="ＭＳ Ｐゴシック" charset="0"/>
              <a:sym typeface="Gill Sans Light" charset="0"/>
            </a:endParaRPr>
          </a:p>
          <a:p>
            <a:pPr algn="l"/>
            <a:endParaRPr lang="en-US">
              <a:solidFill>
                <a:schemeClr val="tx1"/>
              </a:solidFill>
              <a:ea typeface="ＭＳ Ｐゴシック" charset="0"/>
              <a:cs typeface="ＭＳ Ｐゴシック" charset="0"/>
            </a:endParaRPr>
          </a:p>
          <a:p>
            <a:pPr algn="l"/>
            <a:endParaRPr lang="en-US">
              <a:solidFill>
                <a:schemeClr val="tx1"/>
              </a:solidFill>
              <a:ea typeface="ＭＳ Ｐゴシック" charset="0"/>
              <a:cs typeface="ＭＳ Ｐゴシック" charset="0"/>
            </a:endParaRPr>
          </a:p>
        </p:txBody>
      </p:sp>
      <p:sp>
        <p:nvSpPr>
          <p:cNvPr id="19462" name="Rectangle 1"/>
          <p:cNvSpPr>
            <a:spLocks noChangeArrowheads="1"/>
          </p:cNvSpPr>
          <p:nvPr/>
        </p:nvSpPr>
        <p:spPr bwMode="auto">
          <a:xfrm>
            <a:off x="711200" y="1981200"/>
            <a:ext cx="1181100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571500" indent="-571500" algn="l">
              <a:buSzPct val="125000"/>
              <a:buFont typeface="Arial"/>
              <a:buChar char="•"/>
              <a:defRPr/>
            </a:pPr>
            <a:r>
              <a:rPr lang="en-US" sz="3200" dirty="0">
                <a:solidFill>
                  <a:schemeClr val="tx1"/>
                </a:solidFill>
                <a:latin typeface="Gill Sans Light" charset="0"/>
                <a:ea typeface="ＭＳ Ｐゴシック" charset="0"/>
                <a:cs typeface="ＭＳ Ｐゴシック" charset="0"/>
                <a:sym typeface="Gill Sans Light" charset="0"/>
              </a:rPr>
              <a:t>New Setting in Employee Mode to send bid to Bid Followup Queue in Eclipse</a:t>
            </a:r>
          </a:p>
        </p:txBody>
      </p:sp>
      <p:sp>
        <p:nvSpPr>
          <p:cNvPr id="52228" name="Rectangle 4"/>
          <p:cNvSpPr>
            <a:spLocks/>
          </p:cNvSpPr>
          <p:nvPr/>
        </p:nvSpPr>
        <p:spPr bwMode="auto">
          <a:xfrm>
            <a:off x="0" y="0"/>
            <a:ext cx="13017500" cy="723900"/>
          </a:xfrm>
          <a:prstGeom prst="rect">
            <a:avLst/>
          </a:prstGeom>
          <a:solidFill>
            <a:srgbClr val="2498D7"/>
          </a:solidFill>
          <a:ln w="25400">
            <a:solidFill>
              <a:srgbClr val="2498D7"/>
            </a:solidFill>
            <a:miter lim="800000"/>
            <a:headEnd/>
            <a:tailEnd/>
          </a:ln>
        </p:spPr>
        <p:txBody>
          <a:bodyPr lIns="0" tIns="0" rIns="0" bIns="0"/>
          <a:lstStyle/>
          <a:p>
            <a:endParaRPr lang="en-US"/>
          </a:p>
        </p:txBody>
      </p:sp>
      <p:pic>
        <p:nvPicPr>
          <p:cNvPr id="4" name="Picture 3" descr="settings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4600" y="3276600"/>
            <a:ext cx="4151098" cy="3276600"/>
          </a:xfrm>
          <a:prstGeom prst="rect">
            <a:avLst/>
          </a:prstGeom>
          <a:ln>
            <a:solidFill>
              <a:schemeClr val="tx1"/>
            </a:solidFill>
          </a:ln>
        </p:spPr>
      </p:pic>
      <p:pic>
        <p:nvPicPr>
          <p:cNvPr id="5" name="Picture 4" descr="Simulator Screen Shot May 5, 2016, 5.33.0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0800" y="3048000"/>
            <a:ext cx="3298763" cy="5867400"/>
          </a:xfrm>
          <a:prstGeom prst="rect">
            <a:avLst/>
          </a:prstGeom>
          <a:ln>
            <a:solidFill>
              <a:schemeClr val="tx1"/>
            </a:solidFill>
          </a:ln>
        </p:spPr>
      </p:pic>
      <p:sp>
        <p:nvSpPr>
          <p:cNvPr id="13" name="Rectangle 1"/>
          <p:cNvSpPr>
            <a:spLocks noChangeArrowheads="1"/>
          </p:cNvSpPr>
          <p:nvPr/>
        </p:nvSpPr>
        <p:spPr bwMode="auto">
          <a:xfrm>
            <a:off x="1244600" y="6705600"/>
            <a:ext cx="7315200"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l">
              <a:buSzPct val="125000"/>
              <a:defRPr/>
            </a:pPr>
            <a:r>
              <a:rPr lang="en-US" sz="3200" dirty="0">
                <a:solidFill>
                  <a:schemeClr val="tx1"/>
                </a:solidFill>
                <a:latin typeface="Gill Sans Light" charset="0"/>
                <a:ea typeface="ＭＳ Ｐゴシック" charset="0"/>
                <a:cs typeface="ＭＳ Ｐゴシック" charset="0"/>
                <a:sym typeface="Gill Sans Light" charset="0"/>
              </a:rPr>
              <a:t>Schedule Followup Date prompt will display during checkout and you can select “Don’t Schedule” or “Schedule” after changing date and adding in optional notes</a:t>
            </a:r>
          </a:p>
        </p:txBody>
      </p:sp>
    </p:spTree>
    <p:extLst>
      <p:ext uri="{BB962C8B-B14F-4D97-AF65-F5344CB8AC3E}">
        <p14:creationId xmlns:p14="http://schemas.microsoft.com/office/powerpoint/2010/main" val="180602613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p:cNvSpPr>
          <p:nvPr/>
        </p:nvSpPr>
        <p:spPr bwMode="auto">
          <a:xfrm>
            <a:off x="0" y="838200"/>
            <a:ext cx="130048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r>
              <a:rPr lang="en-US" sz="5000" b="1" dirty="0">
                <a:solidFill>
                  <a:schemeClr val="tx1"/>
                </a:solidFill>
                <a:ea typeface="ＭＳ Ｐゴシック" charset="0"/>
                <a:cs typeface="ＭＳ Ｐゴシック" charset="0"/>
              </a:rPr>
              <a:t>OE Touch 3.4.0 Discover Updates</a:t>
            </a:r>
          </a:p>
        </p:txBody>
      </p:sp>
      <p:sp>
        <p:nvSpPr>
          <p:cNvPr id="19462" name="Rectangle 1"/>
          <p:cNvSpPr>
            <a:spLocks noChangeArrowheads="1"/>
          </p:cNvSpPr>
          <p:nvPr/>
        </p:nvSpPr>
        <p:spPr bwMode="auto">
          <a:xfrm>
            <a:off x="711200" y="1981200"/>
            <a:ext cx="11811000" cy="6740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571500" indent="-571500" algn="l">
              <a:buSzPct val="125000"/>
              <a:buFont typeface="Arial"/>
              <a:buChar char="•"/>
              <a:defRPr/>
            </a:pPr>
            <a:r>
              <a:rPr lang="en-US" sz="3200" dirty="0">
                <a:solidFill>
                  <a:schemeClr val="tx1"/>
                </a:solidFill>
                <a:latin typeface="Gill Sans Light" charset="0"/>
                <a:ea typeface="ＭＳ Ｐゴシック" charset="0"/>
                <a:cs typeface="ＭＳ Ｐゴシック" charset="0"/>
                <a:sym typeface="Gill Sans Light" charset="0"/>
              </a:rPr>
              <a:t>Order Approval Analytics </a:t>
            </a:r>
          </a:p>
          <a:p>
            <a:pPr marL="1028700" lvl="1" indent="-571500" algn="l">
              <a:buSzPct val="125000"/>
              <a:buFont typeface="Arial"/>
              <a:buChar char="•"/>
              <a:defRPr/>
            </a:pPr>
            <a:r>
              <a:rPr lang="en-US" sz="3200" dirty="0">
                <a:solidFill>
                  <a:schemeClr val="tx1"/>
                </a:solidFill>
                <a:latin typeface="Gill Sans Light" charset="0"/>
                <a:ea typeface="ＭＳ Ｐゴシック" charset="0"/>
                <a:cs typeface="ＭＳ Ｐゴシック" charset="0"/>
                <a:sym typeface="Gill Sans Light" charset="0"/>
              </a:rPr>
              <a:t>Added Order Approval section to Customers Page</a:t>
            </a:r>
          </a:p>
          <a:p>
            <a:pPr marL="1028700" lvl="1" indent="-571500" algn="l">
              <a:buSzPct val="125000"/>
              <a:buFont typeface="Arial"/>
              <a:buChar char="•"/>
              <a:defRPr/>
            </a:pPr>
            <a:endParaRPr lang="en-US" sz="3600" dirty="0">
              <a:solidFill>
                <a:schemeClr val="tx1"/>
              </a:solidFill>
              <a:latin typeface="Gill Sans Light" charset="0"/>
              <a:ea typeface="ＭＳ Ｐゴシック" charset="0"/>
              <a:cs typeface="ＭＳ Ｐゴシック" charset="0"/>
              <a:sym typeface="Gill Sans Light" charset="0"/>
            </a:endParaRPr>
          </a:p>
          <a:p>
            <a:pPr marL="1028700" lvl="1" indent="-571500" algn="l">
              <a:buSzPct val="125000"/>
              <a:buFont typeface="Arial"/>
              <a:buChar char="•"/>
              <a:defRPr/>
            </a:pPr>
            <a:endParaRPr lang="en-US" sz="3600" dirty="0">
              <a:solidFill>
                <a:schemeClr val="tx1"/>
              </a:solidFill>
              <a:latin typeface="Gill Sans Light" charset="0"/>
              <a:ea typeface="ＭＳ Ｐゴシック" charset="0"/>
              <a:cs typeface="ＭＳ Ｐゴシック" charset="0"/>
              <a:sym typeface="Gill Sans Light" charset="0"/>
            </a:endParaRPr>
          </a:p>
          <a:p>
            <a:pPr marL="1028700" lvl="1" indent="-571500" algn="l">
              <a:buSzPct val="125000"/>
              <a:buFont typeface="Arial"/>
              <a:buChar char="•"/>
              <a:defRPr/>
            </a:pPr>
            <a:endParaRPr lang="en-US" sz="3600" dirty="0">
              <a:solidFill>
                <a:schemeClr val="tx1"/>
              </a:solidFill>
              <a:latin typeface="Gill Sans Light" charset="0"/>
              <a:ea typeface="ＭＳ Ｐゴシック" charset="0"/>
              <a:cs typeface="ＭＳ Ｐゴシック" charset="0"/>
              <a:sym typeface="Gill Sans Light" charset="0"/>
            </a:endParaRPr>
          </a:p>
          <a:p>
            <a:pPr marL="1028700" lvl="1" indent="-571500" algn="l">
              <a:buSzPct val="125000"/>
              <a:buFont typeface="Arial"/>
              <a:buChar char="•"/>
              <a:defRPr/>
            </a:pPr>
            <a:endParaRPr lang="en-US" sz="3600" dirty="0">
              <a:solidFill>
                <a:schemeClr val="tx1"/>
              </a:solidFill>
              <a:latin typeface="Gill Sans Light" charset="0"/>
              <a:ea typeface="ＭＳ Ｐゴシック" charset="0"/>
              <a:cs typeface="ＭＳ Ｐゴシック" charset="0"/>
              <a:sym typeface="Gill Sans Light" charset="0"/>
            </a:endParaRPr>
          </a:p>
          <a:p>
            <a:pPr marL="1028700" lvl="1" indent="-571500" algn="l">
              <a:buSzPct val="125000"/>
              <a:buFont typeface="Arial"/>
              <a:buChar char="•"/>
              <a:defRPr/>
            </a:pPr>
            <a:endParaRPr lang="en-US" sz="3600" dirty="0">
              <a:solidFill>
                <a:schemeClr val="tx1"/>
              </a:solidFill>
              <a:latin typeface="Gill Sans Light" charset="0"/>
              <a:ea typeface="ＭＳ Ｐゴシック" charset="0"/>
              <a:cs typeface="ＭＳ Ｐゴシック" charset="0"/>
              <a:sym typeface="Gill Sans Light" charset="0"/>
            </a:endParaRPr>
          </a:p>
          <a:p>
            <a:pPr marL="1028700" lvl="1" indent="-571500" algn="l">
              <a:buSzPct val="125000"/>
              <a:buFont typeface="Arial"/>
              <a:buChar char="•"/>
              <a:defRPr/>
            </a:pPr>
            <a:endParaRPr lang="en-US" sz="3600" dirty="0">
              <a:solidFill>
                <a:schemeClr val="tx1"/>
              </a:solidFill>
              <a:latin typeface="Gill Sans Light" charset="0"/>
              <a:ea typeface="ＭＳ Ｐゴシック" charset="0"/>
              <a:cs typeface="ＭＳ Ｐゴシック" charset="0"/>
              <a:sym typeface="Gill Sans Light" charset="0"/>
            </a:endParaRPr>
          </a:p>
          <a:p>
            <a:pPr marL="1028700" lvl="1" indent="-571500" algn="l">
              <a:buSzPct val="125000"/>
              <a:buFont typeface="Arial"/>
              <a:buChar char="•"/>
              <a:defRPr/>
            </a:pPr>
            <a:endParaRPr lang="en-US" sz="3600" dirty="0">
              <a:solidFill>
                <a:schemeClr val="tx1"/>
              </a:solidFill>
              <a:latin typeface="Gill Sans Light" charset="0"/>
              <a:ea typeface="ＭＳ Ｐゴシック" charset="0"/>
              <a:cs typeface="ＭＳ Ｐゴシック" charset="0"/>
              <a:sym typeface="Gill Sans Light" charset="0"/>
            </a:endParaRPr>
          </a:p>
          <a:p>
            <a:pPr marL="1028700" lvl="1" indent="-571500" algn="l">
              <a:buSzPct val="125000"/>
              <a:buFont typeface="Arial"/>
              <a:buChar char="•"/>
              <a:defRPr/>
            </a:pPr>
            <a:endParaRPr lang="en-US" sz="3600" dirty="0">
              <a:solidFill>
                <a:schemeClr val="tx1"/>
              </a:solidFill>
              <a:latin typeface="Gill Sans Light" charset="0"/>
              <a:ea typeface="ＭＳ Ｐゴシック" charset="0"/>
              <a:cs typeface="ＭＳ Ｐゴシック" charset="0"/>
              <a:sym typeface="Gill Sans Light" charset="0"/>
            </a:endParaRPr>
          </a:p>
          <a:p>
            <a:pPr marL="1028700" lvl="1" indent="-571500" algn="l">
              <a:buSzPct val="125000"/>
              <a:buFont typeface="Arial"/>
              <a:buChar char="•"/>
              <a:defRPr/>
            </a:pPr>
            <a:r>
              <a:rPr lang="en-US" sz="3200" dirty="0">
                <a:solidFill>
                  <a:schemeClr val="tx1"/>
                </a:solidFill>
                <a:latin typeface="Gill Sans Light" charset="0"/>
                <a:ea typeface="ＭＳ Ｐゴシック" charset="0"/>
                <a:cs typeface="ＭＳ Ｐゴシック" charset="0"/>
                <a:sym typeface="Gill Sans Light" charset="0"/>
              </a:rPr>
              <a:t>You can filter by status to see totals for what was Approved, Denied, and Pending</a:t>
            </a:r>
          </a:p>
        </p:txBody>
      </p:sp>
      <p:sp>
        <p:nvSpPr>
          <p:cNvPr id="52228" name="Rectangle 4"/>
          <p:cNvSpPr>
            <a:spLocks/>
          </p:cNvSpPr>
          <p:nvPr/>
        </p:nvSpPr>
        <p:spPr bwMode="auto">
          <a:xfrm>
            <a:off x="0" y="0"/>
            <a:ext cx="13017500" cy="723900"/>
          </a:xfrm>
          <a:prstGeom prst="rect">
            <a:avLst/>
          </a:prstGeom>
          <a:solidFill>
            <a:srgbClr val="2498D7"/>
          </a:solidFill>
          <a:ln w="25400">
            <a:solidFill>
              <a:srgbClr val="2498D7"/>
            </a:solidFill>
            <a:miter lim="800000"/>
            <a:headEnd/>
            <a:tailEnd/>
          </a:ln>
        </p:spPr>
        <p:txBody>
          <a:bodyPr lIns="0" tIns="0" rIns="0" bIns="0"/>
          <a:lstStyle/>
          <a:p>
            <a:endParaRPr lang="en-US"/>
          </a:p>
        </p:txBody>
      </p:sp>
      <p:pic>
        <p:nvPicPr>
          <p:cNvPr id="2" name="Picture 1" descr="Screen Shot 2016-05-05 at 9.47.4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4200" y="3238731"/>
            <a:ext cx="6934200" cy="4076469"/>
          </a:xfrm>
          <a:prstGeom prst="rect">
            <a:avLst/>
          </a:prstGeom>
          <a:ln>
            <a:solidFill>
              <a:schemeClr val="tx1"/>
            </a:solidFill>
          </a:ln>
        </p:spPr>
      </p:pic>
      <p:pic>
        <p:nvPicPr>
          <p:cNvPr id="3" name="Picture 2" descr="Screen Shot 2016-05-05 at 9.48.0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1800" y="3657600"/>
            <a:ext cx="2959100" cy="2692400"/>
          </a:xfrm>
          <a:prstGeom prst="rect">
            <a:avLst/>
          </a:prstGeom>
          <a:ln>
            <a:solidFill>
              <a:schemeClr val="tx1"/>
            </a:solidFill>
          </a:ln>
        </p:spPr>
      </p:pic>
    </p:spTree>
    <p:extLst>
      <p:ext uri="{BB962C8B-B14F-4D97-AF65-F5344CB8AC3E}">
        <p14:creationId xmlns:p14="http://schemas.microsoft.com/office/powerpoint/2010/main" val="273356462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p:cNvSpPr>
          <p:nvPr/>
        </p:nvSpPr>
        <p:spPr bwMode="auto">
          <a:xfrm>
            <a:off x="0" y="838200"/>
            <a:ext cx="130048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r>
              <a:rPr lang="en-US" sz="5000" b="1" dirty="0">
                <a:solidFill>
                  <a:schemeClr val="tx1"/>
                </a:solidFill>
                <a:ea typeface="ＭＳ Ｐゴシック" charset="0"/>
                <a:cs typeface="ＭＳ Ｐゴシック" charset="0"/>
              </a:rPr>
              <a:t>OE Touch 3.4.0 Discover Updates</a:t>
            </a:r>
          </a:p>
        </p:txBody>
      </p:sp>
      <p:sp>
        <p:nvSpPr>
          <p:cNvPr id="19462" name="Rectangle 1"/>
          <p:cNvSpPr>
            <a:spLocks noChangeArrowheads="1"/>
          </p:cNvSpPr>
          <p:nvPr/>
        </p:nvSpPr>
        <p:spPr bwMode="auto">
          <a:xfrm>
            <a:off x="711200" y="1981200"/>
            <a:ext cx="11811000" cy="72943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571500" indent="-571500" algn="l">
              <a:buSzPct val="125000"/>
              <a:buFont typeface="Arial"/>
              <a:buChar char="•"/>
              <a:defRPr/>
            </a:pPr>
            <a:r>
              <a:rPr lang="en-US" sz="3200" dirty="0">
                <a:solidFill>
                  <a:schemeClr val="tx1"/>
                </a:solidFill>
                <a:latin typeface="Gill Sans Light" charset="0"/>
                <a:ea typeface="ＭＳ Ｐゴシック" charset="0"/>
                <a:cs typeface="ＭＳ Ｐゴシック" charset="0"/>
                <a:sym typeface="Gill Sans Light" charset="0"/>
              </a:rPr>
              <a:t>Shopping Cart Analytics </a:t>
            </a:r>
          </a:p>
          <a:p>
            <a:pPr marL="571500" indent="-571500" algn="l">
              <a:buSzPct val="125000"/>
              <a:buFont typeface="Arial"/>
              <a:buChar char="•"/>
              <a:defRPr/>
            </a:pPr>
            <a:endParaRPr lang="en-US" sz="3600" dirty="0">
              <a:solidFill>
                <a:schemeClr val="tx1"/>
              </a:solidFill>
              <a:latin typeface="Gill Sans Light" charset="0"/>
              <a:ea typeface="ＭＳ Ｐゴシック" charset="0"/>
              <a:cs typeface="ＭＳ Ｐゴシック" charset="0"/>
              <a:sym typeface="Gill Sans Light" charset="0"/>
            </a:endParaRPr>
          </a:p>
          <a:p>
            <a:pPr marL="571500" indent="-571500" algn="l">
              <a:buSzPct val="125000"/>
              <a:buFont typeface="Arial"/>
              <a:buChar char="•"/>
              <a:defRPr/>
            </a:pPr>
            <a:endParaRPr lang="en-US" sz="3600" dirty="0">
              <a:solidFill>
                <a:schemeClr val="tx1"/>
              </a:solidFill>
              <a:latin typeface="Gill Sans Light" charset="0"/>
              <a:ea typeface="ＭＳ Ｐゴシック" charset="0"/>
              <a:cs typeface="ＭＳ Ｐゴシック" charset="0"/>
              <a:sym typeface="Gill Sans Light" charset="0"/>
            </a:endParaRPr>
          </a:p>
          <a:p>
            <a:pPr marL="571500" indent="-571500" algn="l">
              <a:buSzPct val="125000"/>
              <a:buFont typeface="Arial"/>
              <a:buChar char="•"/>
              <a:defRPr/>
            </a:pPr>
            <a:endParaRPr lang="en-US" sz="3600" dirty="0">
              <a:solidFill>
                <a:schemeClr val="tx1"/>
              </a:solidFill>
              <a:latin typeface="Gill Sans Light" charset="0"/>
              <a:ea typeface="ＭＳ Ｐゴシック" charset="0"/>
              <a:cs typeface="ＭＳ Ｐゴシック" charset="0"/>
              <a:sym typeface="Gill Sans Light" charset="0"/>
            </a:endParaRPr>
          </a:p>
          <a:p>
            <a:pPr marL="571500" indent="-571500" algn="l">
              <a:buSzPct val="125000"/>
              <a:buFont typeface="Arial"/>
              <a:buChar char="•"/>
              <a:defRPr/>
            </a:pPr>
            <a:endParaRPr lang="en-US" sz="3600" dirty="0">
              <a:solidFill>
                <a:schemeClr val="tx1"/>
              </a:solidFill>
              <a:latin typeface="Gill Sans Light" charset="0"/>
              <a:ea typeface="ＭＳ Ｐゴシック" charset="0"/>
              <a:cs typeface="ＭＳ Ｐゴシック" charset="0"/>
              <a:sym typeface="Gill Sans Light" charset="0"/>
            </a:endParaRPr>
          </a:p>
          <a:p>
            <a:pPr marL="571500" indent="-571500" algn="l">
              <a:buSzPct val="125000"/>
              <a:buFont typeface="Arial"/>
              <a:buChar char="•"/>
              <a:defRPr/>
            </a:pPr>
            <a:endParaRPr lang="en-US" sz="3600" dirty="0">
              <a:solidFill>
                <a:schemeClr val="tx1"/>
              </a:solidFill>
              <a:latin typeface="Gill Sans Light" charset="0"/>
              <a:ea typeface="ＭＳ Ｐゴシック" charset="0"/>
              <a:cs typeface="ＭＳ Ｐゴシック" charset="0"/>
              <a:sym typeface="Gill Sans Light" charset="0"/>
            </a:endParaRPr>
          </a:p>
          <a:p>
            <a:pPr marL="571500" indent="-571500" algn="l">
              <a:buSzPct val="125000"/>
              <a:buFont typeface="Arial"/>
              <a:buChar char="•"/>
              <a:defRPr/>
            </a:pPr>
            <a:endParaRPr lang="en-US" sz="3600" dirty="0">
              <a:solidFill>
                <a:schemeClr val="tx1"/>
              </a:solidFill>
              <a:latin typeface="Gill Sans Light" charset="0"/>
              <a:ea typeface="ＭＳ Ｐゴシック" charset="0"/>
              <a:cs typeface="ＭＳ Ｐゴシック" charset="0"/>
              <a:sym typeface="Gill Sans Light" charset="0"/>
            </a:endParaRPr>
          </a:p>
          <a:p>
            <a:pPr marL="571500" indent="-571500" algn="l">
              <a:buSzPct val="125000"/>
              <a:buFont typeface="Arial"/>
              <a:buChar char="•"/>
              <a:defRPr/>
            </a:pPr>
            <a:endParaRPr lang="en-US" sz="3600" dirty="0">
              <a:solidFill>
                <a:schemeClr val="tx1"/>
              </a:solidFill>
              <a:latin typeface="Gill Sans Light" charset="0"/>
              <a:ea typeface="ＭＳ Ｐゴシック" charset="0"/>
              <a:cs typeface="ＭＳ Ｐゴシック" charset="0"/>
              <a:sym typeface="Gill Sans Light" charset="0"/>
            </a:endParaRPr>
          </a:p>
          <a:p>
            <a:pPr marL="571500" indent="-571500" algn="l">
              <a:buSzPct val="125000"/>
              <a:buFont typeface="Arial"/>
              <a:buChar char="•"/>
              <a:defRPr/>
            </a:pPr>
            <a:endParaRPr lang="en-US" sz="3600" dirty="0">
              <a:solidFill>
                <a:schemeClr val="tx1"/>
              </a:solidFill>
              <a:latin typeface="Gill Sans Light" charset="0"/>
              <a:ea typeface="ＭＳ Ｐゴシック" charset="0"/>
              <a:cs typeface="ＭＳ Ｐゴシック" charset="0"/>
              <a:sym typeface="Gill Sans Light" charset="0"/>
            </a:endParaRPr>
          </a:p>
          <a:p>
            <a:pPr marL="571500" indent="-571500" algn="l">
              <a:buSzPct val="125000"/>
              <a:buFont typeface="Arial"/>
              <a:buChar char="•"/>
              <a:defRPr/>
            </a:pPr>
            <a:r>
              <a:rPr lang="en-US" sz="3200" dirty="0">
                <a:solidFill>
                  <a:schemeClr val="tx1"/>
                </a:solidFill>
                <a:latin typeface="Gill Sans Light" charset="0"/>
                <a:ea typeface="ＭＳ Ｐゴシック" charset="0"/>
                <a:cs typeface="ＭＳ Ｐゴシック" charset="0"/>
                <a:sym typeface="Gill Sans Light" charset="0"/>
              </a:rPr>
              <a:t>Future -&gt; Send push notification to customers with products left in cart over X days!</a:t>
            </a:r>
          </a:p>
          <a:p>
            <a:pPr marL="571500" indent="-571500" algn="l">
              <a:buSzPct val="125000"/>
              <a:buFont typeface="Arial"/>
              <a:buChar char="•"/>
              <a:defRPr/>
            </a:pPr>
            <a:endParaRPr lang="en-US" sz="3600" dirty="0">
              <a:solidFill>
                <a:schemeClr val="tx1"/>
              </a:solidFill>
              <a:latin typeface="Gill Sans Light" charset="0"/>
              <a:ea typeface="ＭＳ Ｐゴシック" charset="0"/>
              <a:cs typeface="ＭＳ Ｐゴシック" charset="0"/>
              <a:sym typeface="Gill Sans Light" charset="0"/>
            </a:endParaRPr>
          </a:p>
          <a:p>
            <a:pPr algn="l">
              <a:buSzPct val="125000"/>
              <a:defRPr/>
            </a:pPr>
            <a:endParaRPr lang="en-US" sz="3600" dirty="0">
              <a:solidFill>
                <a:schemeClr val="tx1"/>
              </a:solidFill>
              <a:latin typeface="Gill Sans Light" charset="0"/>
              <a:ea typeface="ＭＳ Ｐゴシック" charset="0"/>
              <a:cs typeface="ＭＳ Ｐゴシック" charset="0"/>
              <a:sym typeface="Gill Sans Light" charset="0"/>
            </a:endParaRPr>
          </a:p>
        </p:txBody>
      </p:sp>
      <p:sp>
        <p:nvSpPr>
          <p:cNvPr id="52228" name="Rectangle 4"/>
          <p:cNvSpPr>
            <a:spLocks/>
          </p:cNvSpPr>
          <p:nvPr/>
        </p:nvSpPr>
        <p:spPr bwMode="auto">
          <a:xfrm>
            <a:off x="0" y="0"/>
            <a:ext cx="13017500" cy="723900"/>
          </a:xfrm>
          <a:prstGeom prst="rect">
            <a:avLst/>
          </a:prstGeom>
          <a:solidFill>
            <a:srgbClr val="2498D7"/>
          </a:solidFill>
          <a:ln w="25400">
            <a:solidFill>
              <a:srgbClr val="2498D7"/>
            </a:solidFill>
            <a:miter lim="800000"/>
            <a:headEnd/>
            <a:tailEnd/>
          </a:ln>
        </p:spPr>
        <p:txBody>
          <a:bodyPr lIns="0" tIns="0" rIns="0" bIns="0"/>
          <a:lstStyle/>
          <a:p>
            <a:endParaRPr lang="en-US"/>
          </a:p>
        </p:txBody>
      </p:sp>
      <p:pic>
        <p:nvPicPr>
          <p:cNvPr id="4" name="Picture 3" descr="Screen Shot 2016-05-05 at 11.08.2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2400" y="2044700"/>
            <a:ext cx="5638800" cy="698500"/>
          </a:xfrm>
          <a:prstGeom prst="rect">
            <a:avLst/>
          </a:prstGeom>
        </p:spPr>
      </p:pic>
      <p:pic>
        <p:nvPicPr>
          <p:cNvPr id="5" name="Picture 4" descr="Screen Shot 2016-05-05 at 11.11.5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400" y="3048000"/>
            <a:ext cx="8864600" cy="685800"/>
          </a:xfrm>
          <a:prstGeom prst="rect">
            <a:avLst/>
          </a:prstGeom>
          <a:ln>
            <a:solidFill>
              <a:schemeClr val="tx1"/>
            </a:solidFill>
          </a:ln>
        </p:spPr>
      </p:pic>
      <p:pic>
        <p:nvPicPr>
          <p:cNvPr id="6" name="Picture 5" descr="Screen Shot 2016-05-05 at 11.11.5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8400" y="3962400"/>
            <a:ext cx="8860536" cy="637449"/>
          </a:xfrm>
          <a:prstGeom prst="rect">
            <a:avLst/>
          </a:prstGeom>
          <a:ln>
            <a:solidFill>
              <a:schemeClr val="tx1"/>
            </a:solidFill>
          </a:ln>
        </p:spPr>
      </p:pic>
      <p:pic>
        <p:nvPicPr>
          <p:cNvPr id="7" name="Picture 6" descr="Screen Shot 2016-05-05 at 11.12.07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8400" y="4876800"/>
            <a:ext cx="8860536" cy="652075"/>
          </a:xfrm>
          <a:prstGeom prst="rect">
            <a:avLst/>
          </a:prstGeom>
          <a:ln>
            <a:solidFill>
              <a:schemeClr val="tx1"/>
            </a:solidFill>
          </a:ln>
        </p:spPr>
      </p:pic>
      <p:pic>
        <p:nvPicPr>
          <p:cNvPr id="8" name="Picture 7" descr="Screen Shot 2016-05-05 at 11.12.14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8400" y="5799354"/>
            <a:ext cx="8860536" cy="677646"/>
          </a:xfrm>
          <a:prstGeom prst="rect">
            <a:avLst/>
          </a:prstGeom>
          <a:ln>
            <a:solidFill>
              <a:schemeClr val="tx1"/>
            </a:solidFill>
          </a:ln>
        </p:spPr>
      </p:pic>
    </p:spTree>
    <p:extLst>
      <p:ext uri="{BB962C8B-B14F-4D97-AF65-F5344CB8AC3E}">
        <p14:creationId xmlns:p14="http://schemas.microsoft.com/office/powerpoint/2010/main" val="274854391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p:cNvSpPr>
          <p:nvPr/>
        </p:nvSpPr>
        <p:spPr bwMode="auto">
          <a:xfrm>
            <a:off x="0" y="838200"/>
            <a:ext cx="130048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r>
              <a:rPr lang="en-US" sz="5000" b="1" dirty="0">
                <a:solidFill>
                  <a:schemeClr val="tx1"/>
                </a:solidFill>
                <a:ea typeface="ＭＳ Ｐゴシック" charset="0"/>
                <a:cs typeface="ＭＳ Ｐゴシック" charset="0"/>
              </a:rPr>
              <a:t>OE Touch 3.4.0 Notes</a:t>
            </a:r>
          </a:p>
        </p:txBody>
      </p:sp>
      <p:sp>
        <p:nvSpPr>
          <p:cNvPr id="52226" name="Rectangle 3"/>
          <p:cNvSpPr>
            <a:spLocks/>
          </p:cNvSpPr>
          <p:nvPr/>
        </p:nvSpPr>
        <p:spPr bwMode="auto">
          <a:xfrm>
            <a:off x="863600" y="2317750"/>
            <a:ext cx="11531600" cy="195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algn="l"/>
            <a:endParaRPr lang="en-US">
              <a:solidFill>
                <a:schemeClr val="tx1"/>
              </a:solidFill>
              <a:latin typeface="Gill Sans Light" charset="0"/>
              <a:ea typeface="ＭＳ Ｐゴシック" charset="0"/>
              <a:cs typeface="ＭＳ Ｐゴシック" charset="0"/>
              <a:sym typeface="Gill Sans Light" charset="0"/>
            </a:endParaRPr>
          </a:p>
          <a:p>
            <a:pPr algn="l"/>
            <a:endParaRPr lang="en-US">
              <a:solidFill>
                <a:schemeClr val="tx1"/>
              </a:solidFill>
              <a:ea typeface="ＭＳ Ｐゴシック" charset="0"/>
              <a:cs typeface="ＭＳ Ｐゴシック" charset="0"/>
            </a:endParaRPr>
          </a:p>
          <a:p>
            <a:pPr algn="l"/>
            <a:endParaRPr lang="en-US">
              <a:solidFill>
                <a:schemeClr val="tx1"/>
              </a:solidFill>
              <a:ea typeface="ＭＳ Ｐゴシック" charset="0"/>
              <a:cs typeface="ＭＳ Ｐゴシック" charset="0"/>
            </a:endParaRPr>
          </a:p>
        </p:txBody>
      </p:sp>
      <p:sp>
        <p:nvSpPr>
          <p:cNvPr id="19462" name="Rectangle 1"/>
          <p:cNvSpPr>
            <a:spLocks noChangeArrowheads="1"/>
          </p:cNvSpPr>
          <p:nvPr/>
        </p:nvSpPr>
        <p:spPr bwMode="auto">
          <a:xfrm>
            <a:off x="711200" y="1981200"/>
            <a:ext cx="11811000" cy="58785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571500" indent="-571500" algn="l">
              <a:buSzPct val="125000"/>
              <a:buFont typeface="Arial"/>
              <a:buChar char="•"/>
              <a:defRPr/>
            </a:pPr>
            <a:r>
              <a:rPr lang="en-US" sz="3200" dirty="0">
                <a:solidFill>
                  <a:schemeClr val="tx1"/>
                </a:solidFill>
                <a:latin typeface="Gill Sans Light" charset="0"/>
                <a:ea typeface="ＭＳ Ｐゴシック" charset="0"/>
                <a:cs typeface="ＭＳ Ｐゴシック" charset="0"/>
                <a:sym typeface="Gill Sans Light" charset="0"/>
              </a:rPr>
              <a:t>Product Search fields have been changed to add buttons “Add as Comment” and “Cancel” on the keyboard toolbar</a:t>
            </a:r>
          </a:p>
          <a:p>
            <a:pPr marL="1028700" lvl="1" indent="-571500" algn="l">
              <a:buSzPct val="125000"/>
              <a:buFont typeface="Arial"/>
              <a:buChar char="•"/>
              <a:defRPr/>
            </a:pPr>
            <a:endParaRPr lang="en-US" sz="3200" dirty="0">
              <a:solidFill>
                <a:schemeClr val="tx1"/>
              </a:solidFill>
              <a:latin typeface="Gill Sans Light" charset="0"/>
              <a:ea typeface="ＭＳ Ｐゴシック" charset="0"/>
              <a:cs typeface="ＭＳ Ｐゴシック" charset="0"/>
              <a:sym typeface="Gill Sans Light" charset="0"/>
            </a:endParaRPr>
          </a:p>
          <a:p>
            <a:pPr marL="1028700" lvl="1" indent="-571500" algn="l">
              <a:buSzPct val="125000"/>
              <a:buFont typeface="Arial"/>
              <a:buChar char="•"/>
              <a:defRPr/>
            </a:pPr>
            <a:r>
              <a:rPr lang="en-US" sz="3200" dirty="0">
                <a:solidFill>
                  <a:schemeClr val="tx1"/>
                </a:solidFill>
                <a:latin typeface="Gill Sans Light" charset="0"/>
                <a:ea typeface="ＭＳ Ｐゴシック" charset="0"/>
                <a:cs typeface="ＭＳ Ｐゴシック" charset="0"/>
                <a:sym typeface="Gill Sans Light" charset="0"/>
              </a:rPr>
              <a:t>Home screen search</a:t>
            </a:r>
          </a:p>
          <a:p>
            <a:pPr marL="1028700" lvl="1" indent="-571500" algn="l">
              <a:buSzPct val="125000"/>
              <a:buFont typeface="Arial"/>
              <a:buChar char="•"/>
              <a:defRPr/>
            </a:pPr>
            <a:r>
              <a:rPr lang="en-US" sz="3200" dirty="0">
                <a:solidFill>
                  <a:schemeClr val="tx1"/>
                </a:solidFill>
                <a:latin typeface="Gill Sans Light" charset="0"/>
                <a:ea typeface="ＭＳ Ｐゴシック" charset="0"/>
                <a:cs typeface="ＭＳ Ｐゴシック" charset="0"/>
                <a:sym typeface="Gill Sans Light" charset="0"/>
              </a:rPr>
              <a:t>Shop screen search</a:t>
            </a:r>
          </a:p>
          <a:p>
            <a:pPr marL="1028700" lvl="1" indent="-571500" algn="l">
              <a:buSzPct val="125000"/>
              <a:buFont typeface="Arial"/>
              <a:buChar char="•"/>
              <a:defRPr/>
            </a:pPr>
            <a:r>
              <a:rPr lang="en-US" sz="3200" dirty="0">
                <a:solidFill>
                  <a:schemeClr val="tx1"/>
                </a:solidFill>
                <a:latin typeface="Gill Sans Light" charset="0"/>
                <a:ea typeface="ＭＳ Ｐゴシック" charset="0"/>
                <a:cs typeface="ＭＳ Ｐゴシック" charset="0"/>
                <a:sym typeface="Gill Sans Light" charset="0"/>
              </a:rPr>
              <a:t>Quick Pad screen search</a:t>
            </a:r>
          </a:p>
          <a:p>
            <a:pPr marL="1028700" lvl="1" indent="-571500" algn="l">
              <a:buSzPct val="125000"/>
              <a:buFont typeface="Arial"/>
              <a:buChar char="•"/>
              <a:defRPr/>
            </a:pPr>
            <a:endParaRPr lang="en-US" sz="3200" dirty="0">
              <a:solidFill>
                <a:schemeClr val="tx1"/>
              </a:solidFill>
              <a:latin typeface="Gill Sans Light" charset="0"/>
              <a:ea typeface="ＭＳ Ｐゴシック" charset="0"/>
              <a:cs typeface="ＭＳ Ｐゴシック" charset="0"/>
              <a:sym typeface="Gill Sans Light" charset="0"/>
            </a:endParaRPr>
          </a:p>
          <a:p>
            <a:pPr marL="571500" indent="-571500" algn="l">
              <a:buSzPct val="125000"/>
              <a:buFont typeface="Arial"/>
              <a:buChar char="•"/>
              <a:defRPr/>
            </a:pPr>
            <a:r>
              <a:rPr lang="en-US" sz="3200" dirty="0">
                <a:solidFill>
                  <a:schemeClr val="tx1"/>
                </a:solidFill>
                <a:latin typeface="Gill Sans Light" charset="0"/>
                <a:ea typeface="ＭＳ Ｐゴシック" charset="0"/>
                <a:cs typeface="ＭＳ Ｐゴシック" charset="0"/>
                <a:sym typeface="Gill Sans Light" charset="0"/>
              </a:rPr>
              <a:t>Customers will only see “Cancel”</a:t>
            </a:r>
          </a:p>
          <a:p>
            <a:pPr algn="l">
              <a:buSzPct val="125000"/>
              <a:defRPr/>
            </a:pPr>
            <a:endParaRPr lang="en-US" sz="3600" dirty="0">
              <a:solidFill>
                <a:schemeClr val="tx1"/>
              </a:solidFill>
              <a:latin typeface="Gill Sans Light" charset="0"/>
              <a:ea typeface="ＭＳ Ｐゴシック" charset="0"/>
              <a:cs typeface="ＭＳ Ｐゴシック" charset="0"/>
              <a:sym typeface="Gill Sans Light" charset="0"/>
            </a:endParaRPr>
          </a:p>
          <a:p>
            <a:pPr algn="l">
              <a:buSzPct val="125000"/>
              <a:defRPr/>
            </a:pPr>
            <a:endParaRPr lang="en-US" dirty="0">
              <a:solidFill>
                <a:schemeClr val="tx1"/>
              </a:solidFill>
              <a:latin typeface="Gill Sans Light" charset="0"/>
              <a:ea typeface="ＭＳ Ｐゴシック" charset="0"/>
              <a:cs typeface="ＭＳ Ｐゴシック" charset="0"/>
              <a:sym typeface="Gill Sans Light" charset="0"/>
            </a:endParaRPr>
          </a:p>
          <a:p>
            <a:pPr algn="l">
              <a:buSzPct val="125000"/>
              <a:defRPr/>
            </a:pPr>
            <a:endParaRPr lang="en-US" dirty="0">
              <a:solidFill>
                <a:schemeClr val="tx1"/>
              </a:solidFill>
              <a:latin typeface="Gill Sans Light" charset="0"/>
              <a:ea typeface="ＭＳ Ｐゴシック" charset="0"/>
              <a:cs typeface="ＭＳ Ｐゴシック" charset="0"/>
              <a:sym typeface="Gill Sans Light" charset="0"/>
            </a:endParaRPr>
          </a:p>
        </p:txBody>
      </p:sp>
      <p:sp>
        <p:nvSpPr>
          <p:cNvPr id="52228" name="Rectangle 4"/>
          <p:cNvSpPr>
            <a:spLocks/>
          </p:cNvSpPr>
          <p:nvPr/>
        </p:nvSpPr>
        <p:spPr bwMode="auto">
          <a:xfrm>
            <a:off x="0" y="0"/>
            <a:ext cx="13017500" cy="723900"/>
          </a:xfrm>
          <a:prstGeom prst="rect">
            <a:avLst/>
          </a:prstGeom>
          <a:solidFill>
            <a:srgbClr val="2498D7"/>
          </a:solidFill>
          <a:ln w="25400">
            <a:solidFill>
              <a:srgbClr val="2498D7"/>
            </a:solidFill>
            <a:miter lim="800000"/>
            <a:headEnd/>
            <a:tailEnd/>
          </a:ln>
        </p:spPr>
        <p:txBody>
          <a:bodyPr lIns="0" tIns="0" rIns="0" bIns="0"/>
          <a:lstStyle/>
          <a:p>
            <a:endParaRPr lang="en-US"/>
          </a:p>
        </p:txBody>
      </p:sp>
      <p:pic>
        <p:nvPicPr>
          <p:cNvPr id="5" name="Picture 4" descr="Simulator Screen Shot May 5, 2016, 5.25.3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9560" y="3505200"/>
            <a:ext cx="3170240" cy="5638800"/>
          </a:xfrm>
          <a:prstGeom prst="rect">
            <a:avLst/>
          </a:prstGeom>
          <a:ln>
            <a:solidFill>
              <a:schemeClr val="tx1"/>
            </a:solidFill>
          </a:ln>
        </p:spPr>
      </p:pic>
    </p:spTree>
    <p:extLst>
      <p:ext uri="{BB962C8B-B14F-4D97-AF65-F5344CB8AC3E}">
        <p14:creationId xmlns:p14="http://schemas.microsoft.com/office/powerpoint/2010/main" val="254954056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p:cNvSpPr>
          <p:nvPr/>
        </p:nvSpPr>
        <p:spPr bwMode="auto">
          <a:xfrm>
            <a:off x="0" y="838200"/>
            <a:ext cx="130048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r>
              <a:rPr lang="en-US" sz="5000" b="1" dirty="0">
                <a:solidFill>
                  <a:schemeClr val="tx1"/>
                </a:solidFill>
                <a:ea typeface="ＭＳ Ｐゴシック" charset="0"/>
                <a:cs typeface="ＭＳ Ｐゴシック" charset="0"/>
              </a:rPr>
              <a:t>OE Touch 3.4.0 Notes</a:t>
            </a:r>
          </a:p>
        </p:txBody>
      </p:sp>
      <p:sp>
        <p:nvSpPr>
          <p:cNvPr id="52226" name="Rectangle 3"/>
          <p:cNvSpPr>
            <a:spLocks/>
          </p:cNvSpPr>
          <p:nvPr/>
        </p:nvSpPr>
        <p:spPr bwMode="auto">
          <a:xfrm>
            <a:off x="863600" y="2317750"/>
            <a:ext cx="11531600" cy="195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algn="l"/>
            <a:endParaRPr lang="en-US">
              <a:solidFill>
                <a:schemeClr val="tx1"/>
              </a:solidFill>
              <a:latin typeface="Gill Sans Light" charset="0"/>
              <a:ea typeface="ＭＳ Ｐゴシック" charset="0"/>
              <a:cs typeface="ＭＳ Ｐゴシック" charset="0"/>
              <a:sym typeface="Gill Sans Light" charset="0"/>
            </a:endParaRPr>
          </a:p>
          <a:p>
            <a:pPr algn="l"/>
            <a:endParaRPr lang="en-US">
              <a:solidFill>
                <a:schemeClr val="tx1"/>
              </a:solidFill>
              <a:ea typeface="ＭＳ Ｐゴシック" charset="0"/>
              <a:cs typeface="ＭＳ Ｐゴシック" charset="0"/>
            </a:endParaRPr>
          </a:p>
          <a:p>
            <a:pPr algn="l"/>
            <a:endParaRPr lang="en-US">
              <a:solidFill>
                <a:schemeClr val="tx1"/>
              </a:solidFill>
              <a:ea typeface="ＭＳ Ｐゴシック" charset="0"/>
              <a:cs typeface="ＭＳ Ｐゴシック" charset="0"/>
            </a:endParaRPr>
          </a:p>
        </p:txBody>
      </p:sp>
      <p:sp>
        <p:nvSpPr>
          <p:cNvPr id="19462" name="Rectangle 1"/>
          <p:cNvSpPr>
            <a:spLocks noChangeArrowheads="1"/>
          </p:cNvSpPr>
          <p:nvPr/>
        </p:nvSpPr>
        <p:spPr bwMode="auto">
          <a:xfrm>
            <a:off x="711200" y="1981200"/>
            <a:ext cx="1181100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571500" indent="-571500" algn="l">
              <a:buSzPct val="125000"/>
              <a:buFont typeface="Arial"/>
              <a:buChar char="•"/>
              <a:defRPr/>
            </a:pPr>
            <a:r>
              <a:rPr lang="en-US" sz="3200" dirty="0">
                <a:solidFill>
                  <a:schemeClr val="tx1"/>
                </a:solidFill>
                <a:latin typeface="Gill Sans Light" charset="0"/>
                <a:ea typeface="ＭＳ Ｐゴシック" charset="0"/>
                <a:cs typeface="ＭＳ Ｐゴシック" charset="0"/>
                <a:sym typeface="Gill Sans Light" charset="0"/>
              </a:rPr>
              <a:t>Dismiss button added to Order Detail in order to see more products and hide totals, instructions, and signature box</a:t>
            </a:r>
          </a:p>
        </p:txBody>
      </p:sp>
      <p:sp>
        <p:nvSpPr>
          <p:cNvPr id="52228" name="Rectangle 4"/>
          <p:cNvSpPr>
            <a:spLocks/>
          </p:cNvSpPr>
          <p:nvPr/>
        </p:nvSpPr>
        <p:spPr bwMode="auto">
          <a:xfrm>
            <a:off x="0" y="0"/>
            <a:ext cx="13017500" cy="723900"/>
          </a:xfrm>
          <a:prstGeom prst="rect">
            <a:avLst/>
          </a:prstGeom>
          <a:solidFill>
            <a:srgbClr val="2498D7"/>
          </a:solidFill>
          <a:ln w="25400">
            <a:solidFill>
              <a:srgbClr val="2498D7"/>
            </a:solidFill>
            <a:miter lim="800000"/>
            <a:headEnd/>
            <a:tailEnd/>
          </a:ln>
        </p:spPr>
        <p:txBody>
          <a:bodyPr lIns="0" tIns="0" rIns="0" bIns="0"/>
          <a:lstStyle/>
          <a:p>
            <a:endParaRPr lang="en-US"/>
          </a:p>
        </p:txBody>
      </p:sp>
      <p:pic>
        <p:nvPicPr>
          <p:cNvPr id="2" name="Picture 1" descr="Simulator Screen Shot May 5, 2016, 5.27.4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8755" y="3352800"/>
            <a:ext cx="3384445" cy="6019800"/>
          </a:xfrm>
          <a:prstGeom prst="rect">
            <a:avLst/>
          </a:prstGeom>
          <a:ln>
            <a:solidFill>
              <a:schemeClr val="tx1"/>
            </a:solidFill>
          </a:ln>
        </p:spPr>
      </p:pic>
      <p:pic>
        <p:nvPicPr>
          <p:cNvPr id="3" name="Picture 2" descr="Simulator Screen Shot May 5, 2016, 5.27.4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5155" y="3352800"/>
            <a:ext cx="3384445" cy="6019800"/>
          </a:xfrm>
          <a:prstGeom prst="rect">
            <a:avLst/>
          </a:prstGeom>
          <a:ln>
            <a:solidFill>
              <a:schemeClr val="tx1"/>
            </a:solidFill>
          </a:ln>
        </p:spPr>
      </p:pic>
      <p:sp>
        <p:nvSpPr>
          <p:cNvPr id="10" name="Left Arrow 9"/>
          <p:cNvSpPr/>
          <p:nvPr/>
        </p:nvSpPr>
        <p:spPr bwMode="auto">
          <a:xfrm>
            <a:off x="5207000" y="6781800"/>
            <a:ext cx="1371600" cy="457200"/>
          </a:xfrm>
          <a:prstGeom prst="leftArrow">
            <a:avLst/>
          </a:prstGeom>
          <a:solidFill>
            <a:srgbClr val="FF0000"/>
          </a:solid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1" name="Left Arrow 10"/>
          <p:cNvSpPr/>
          <p:nvPr/>
        </p:nvSpPr>
        <p:spPr bwMode="auto">
          <a:xfrm>
            <a:off x="10693400" y="8534400"/>
            <a:ext cx="1371600" cy="457200"/>
          </a:xfrm>
          <a:prstGeom prst="leftArrow">
            <a:avLst/>
          </a:prstGeom>
          <a:solidFill>
            <a:srgbClr val="FF0000"/>
          </a:solid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29521931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p:cNvSpPr>
          <p:nvPr/>
        </p:nvSpPr>
        <p:spPr bwMode="auto">
          <a:xfrm>
            <a:off x="0" y="838200"/>
            <a:ext cx="130048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r>
              <a:rPr lang="en-US" sz="5000" b="1" dirty="0">
                <a:solidFill>
                  <a:schemeClr val="tx1"/>
                </a:solidFill>
                <a:ea typeface="ＭＳ Ｐゴシック" charset="0"/>
                <a:cs typeface="ＭＳ Ｐゴシック" charset="0"/>
              </a:rPr>
              <a:t>OE Touch Common </a:t>
            </a:r>
            <a:r>
              <a:rPr lang="en-US" sz="5000" b="1" dirty="0" smtClean="0">
                <a:solidFill>
                  <a:schemeClr val="tx1"/>
                </a:solidFill>
                <a:ea typeface="ＭＳ Ｐゴシック" charset="0"/>
                <a:cs typeface="ＭＳ Ｐゴシック" charset="0"/>
              </a:rPr>
              <a:t>Questions</a:t>
            </a:r>
            <a:endParaRPr lang="en-US" sz="5000" b="1" dirty="0">
              <a:solidFill>
                <a:schemeClr val="tx1"/>
              </a:solidFill>
              <a:ea typeface="ＭＳ Ｐゴシック" charset="0"/>
              <a:cs typeface="ＭＳ Ｐゴシック" charset="0"/>
            </a:endParaRPr>
          </a:p>
        </p:txBody>
      </p:sp>
      <p:sp>
        <p:nvSpPr>
          <p:cNvPr id="52226" name="Rectangle 3"/>
          <p:cNvSpPr>
            <a:spLocks/>
          </p:cNvSpPr>
          <p:nvPr/>
        </p:nvSpPr>
        <p:spPr bwMode="auto">
          <a:xfrm>
            <a:off x="863600" y="2317750"/>
            <a:ext cx="11531600" cy="195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algn="l"/>
            <a:endParaRPr lang="en-US">
              <a:solidFill>
                <a:schemeClr val="tx1"/>
              </a:solidFill>
              <a:latin typeface="Gill Sans Light" charset="0"/>
              <a:ea typeface="ＭＳ Ｐゴシック" charset="0"/>
              <a:cs typeface="ＭＳ Ｐゴシック" charset="0"/>
              <a:sym typeface="Gill Sans Light" charset="0"/>
            </a:endParaRPr>
          </a:p>
          <a:p>
            <a:pPr algn="l"/>
            <a:endParaRPr lang="en-US">
              <a:solidFill>
                <a:schemeClr val="tx1"/>
              </a:solidFill>
              <a:ea typeface="ＭＳ Ｐゴシック" charset="0"/>
              <a:cs typeface="ＭＳ Ｐゴシック" charset="0"/>
            </a:endParaRPr>
          </a:p>
          <a:p>
            <a:pPr algn="l"/>
            <a:endParaRPr lang="en-US">
              <a:solidFill>
                <a:schemeClr val="tx1"/>
              </a:solidFill>
              <a:ea typeface="ＭＳ Ｐゴシック" charset="0"/>
              <a:cs typeface="ＭＳ Ｐゴシック" charset="0"/>
            </a:endParaRPr>
          </a:p>
        </p:txBody>
      </p:sp>
      <p:sp>
        <p:nvSpPr>
          <p:cNvPr id="52228" name="Rectangle 4"/>
          <p:cNvSpPr>
            <a:spLocks/>
          </p:cNvSpPr>
          <p:nvPr/>
        </p:nvSpPr>
        <p:spPr bwMode="auto">
          <a:xfrm>
            <a:off x="0" y="0"/>
            <a:ext cx="13017500" cy="723900"/>
          </a:xfrm>
          <a:prstGeom prst="rect">
            <a:avLst/>
          </a:prstGeom>
          <a:solidFill>
            <a:srgbClr val="2498D7"/>
          </a:solidFill>
          <a:ln w="25400">
            <a:solidFill>
              <a:srgbClr val="2498D7"/>
            </a:solidFill>
            <a:miter lim="800000"/>
            <a:headEnd/>
            <a:tailEnd/>
          </a:ln>
        </p:spPr>
        <p:txBody>
          <a:bodyPr lIns="0" tIns="0" rIns="0" bIns="0"/>
          <a:lstStyle/>
          <a:p>
            <a:endParaRPr lang="en-US"/>
          </a:p>
        </p:txBody>
      </p:sp>
      <p:pic>
        <p:nvPicPr>
          <p:cNvPr id="8" name="Picture 7"/>
          <p:cNvPicPr>
            <a:picLocks noChangeAspect="1"/>
          </p:cNvPicPr>
          <p:nvPr/>
        </p:nvPicPr>
        <p:blipFill>
          <a:blip r:embed="rId2"/>
          <a:stretch>
            <a:fillRect/>
          </a:stretch>
        </p:blipFill>
        <p:spPr>
          <a:xfrm>
            <a:off x="5073650" y="3454400"/>
            <a:ext cx="2857500" cy="2844800"/>
          </a:xfrm>
          <a:prstGeom prst="rect">
            <a:avLst/>
          </a:prstGeom>
        </p:spPr>
      </p:pic>
    </p:spTree>
    <p:extLst>
      <p:ext uri="{BB962C8B-B14F-4D97-AF65-F5344CB8AC3E}">
        <p14:creationId xmlns:p14="http://schemas.microsoft.com/office/powerpoint/2010/main" val="156098159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p:cNvSpPr>
          <p:nvPr/>
        </p:nvSpPr>
        <p:spPr bwMode="auto">
          <a:xfrm>
            <a:off x="0" y="838200"/>
            <a:ext cx="130048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r>
              <a:rPr lang="en-US" sz="5000" b="1" dirty="0">
                <a:solidFill>
                  <a:schemeClr val="tx1"/>
                </a:solidFill>
                <a:ea typeface="ＭＳ Ｐゴシック" charset="0"/>
                <a:cs typeface="ＭＳ Ｐゴシック" charset="0"/>
              </a:rPr>
              <a:t>OE </a:t>
            </a:r>
            <a:r>
              <a:rPr lang="en-US" sz="5000" b="1" dirty="0" smtClean="0">
                <a:solidFill>
                  <a:schemeClr val="tx1"/>
                </a:solidFill>
                <a:ea typeface="ＭＳ Ｐゴシック" charset="0"/>
                <a:cs typeface="ＭＳ Ｐゴシック" charset="0"/>
              </a:rPr>
              <a:t>Touch</a:t>
            </a:r>
            <a:endParaRPr lang="en-US" sz="5000" b="1" dirty="0">
              <a:solidFill>
                <a:schemeClr val="tx1"/>
              </a:solidFill>
              <a:ea typeface="ＭＳ Ｐゴシック" charset="0"/>
              <a:cs typeface="ＭＳ Ｐゴシック" charset="0"/>
            </a:endParaRPr>
          </a:p>
        </p:txBody>
      </p:sp>
      <p:sp>
        <p:nvSpPr>
          <p:cNvPr id="52226" name="Rectangle 3"/>
          <p:cNvSpPr>
            <a:spLocks/>
          </p:cNvSpPr>
          <p:nvPr/>
        </p:nvSpPr>
        <p:spPr bwMode="auto">
          <a:xfrm>
            <a:off x="863600" y="2317750"/>
            <a:ext cx="11531600" cy="195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algn="l"/>
            <a:endParaRPr lang="en-US">
              <a:solidFill>
                <a:schemeClr val="tx1"/>
              </a:solidFill>
              <a:latin typeface="Gill Sans Light" charset="0"/>
              <a:ea typeface="ＭＳ Ｐゴシック" charset="0"/>
              <a:cs typeface="ＭＳ Ｐゴシック" charset="0"/>
              <a:sym typeface="Gill Sans Light" charset="0"/>
            </a:endParaRPr>
          </a:p>
          <a:p>
            <a:pPr algn="l"/>
            <a:endParaRPr lang="en-US">
              <a:solidFill>
                <a:schemeClr val="tx1"/>
              </a:solidFill>
              <a:ea typeface="ＭＳ Ｐゴシック" charset="0"/>
              <a:cs typeface="ＭＳ Ｐゴシック" charset="0"/>
            </a:endParaRPr>
          </a:p>
          <a:p>
            <a:pPr algn="l"/>
            <a:endParaRPr lang="en-US">
              <a:solidFill>
                <a:schemeClr val="tx1"/>
              </a:solidFill>
              <a:ea typeface="ＭＳ Ｐゴシック" charset="0"/>
              <a:cs typeface="ＭＳ Ｐゴシック" charset="0"/>
            </a:endParaRPr>
          </a:p>
        </p:txBody>
      </p:sp>
      <p:sp>
        <p:nvSpPr>
          <p:cNvPr id="52228" name="Rectangle 4"/>
          <p:cNvSpPr>
            <a:spLocks/>
          </p:cNvSpPr>
          <p:nvPr/>
        </p:nvSpPr>
        <p:spPr bwMode="auto">
          <a:xfrm>
            <a:off x="0" y="0"/>
            <a:ext cx="13017500" cy="723900"/>
          </a:xfrm>
          <a:prstGeom prst="rect">
            <a:avLst/>
          </a:prstGeom>
          <a:solidFill>
            <a:srgbClr val="2498D7"/>
          </a:solidFill>
          <a:ln w="25400">
            <a:solidFill>
              <a:srgbClr val="2498D7"/>
            </a:solidFill>
            <a:miter lim="800000"/>
            <a:headEnd/>
            <a:tailEnd/>
          </a:ln>
        </p:spPr>
        <p:txBody>
          <a:bodyPr lIns="0" tIns="0" rIns="0" bIns="0"/>
          <a:lstStyle/>
          <a:p>
            <a:endParaRPr lang="en-US"/>
          </a:p>
        </p:txBody>
      </p:sp>
      <p:sp>
        <p:nvSpPr>
          <p:cNvPr id="4" name="Rectangle 3"/>
          <p:cNvSpPr/>
          <p:nvPr/>
        </p:nvSpPr>
        <p:spPr>
          <a:xfrm>
            <a:off x="635000" y="1676400"/>
            <a:ext cx="11734800" cy="6986528"/>
          </a:xfrm>
          <a:prstGeom prst="rect">
            <a:avLst/>
          </a:prstGeom>
        </p:spPr>
        <p:txBody>
          <a:bodyPr wrap="square">
            <a:spAutoFit/>
          </a:bodyPr>
          <a:lstStyle/>
          <a:p>
            <a:pPr marL="342900" marR="0" lvl="0" indent="-342900" algn="l" fontAlgn="ctr">
              <a:spcBef>
                <a:spcPts val="0"/>
              </a:spcBef>
              <a:spcAft>
                <a:spcPts val="0"/>
              </a:spcAft>
              <a:buSzPts val="1000"/>
              <a:buFont typeface="Symbol" panose="05050102010706020507" pitchFamily="18" charset="2"/>
              <a:buChar char=""/>
              <a:tabLst>
                <a:tab pos="457200" algn="l"/>
              </a:tabLst>
            </a:pPr>
            <a:r>
              <a:rPr lang="en-US" sz="3200" b="1" dirty="0">
                <a:latin typeface="Gill Sans Light" charset="0"/>
                <a:ea typeface="Gill Sans Light" charset="0"/>
                <a:cs typeface="Gill Sans Light" charset="0"/>
              </a:rPr>
              <a:t>User Cannot Login:</a:t>
            </a:r>
          </a:p>
          <a:p>
            <a:pPr marL="800100" lvl="1" indent="-342900" algn="l" fontAlgn="ctr">
              <a:spcBef>
                <a:spcPts val="0"/>
              </a:spcBef>
              <a:spcAft>
                <a:spcPts val="0"/>
              </a:spcAft>
              <a:buSzPts val="1000"/>
              <a:buFont typeface="Symbol" panose="05050102010706020507" pitchFamily="18" charset="2"/>
              <a:buChar char=""/>
              <a:tabLst>
                <a:tab pos="457200" algn="l"/>
              </a:tabLst>
            </a:pPr>
            <a:r>
              <a:rPr lang="en-US" sz="3200" dirty="0">
                <a:latin typeface="Gill Sans Light" charset="0"/>
                <a:ea typeface="Gill Sans Light" charset="0"/>
                <a:cs typeface="Gill Sans Light" charset="0"/>
              </a:rPr>
              <a:t>Wrong username or password</a:t>
            </a:r>
          </a:p>
          <a:p>
            <a:pPr marL="800100" lvl="1" indent="-342900" algn="l" fontAlgn="ctr">
              <a:spcBef>
                <a:spcPts val="0"/>
              </a:spcBef>
              <a:spcAft>
                <a:spcPts val="0"/>
              </a:spcAft>
              <a:buSzPts val="1000"/>
              <a:buFont typeface="Symbol" panose="05050102010706020507" pitchFamily="18" charset="2"/>
              <a:buChar char=""/>
              <a:tabLst>
                <a:tab pos="457200" algn="l"/>
              </a:tabLst>
            </a:pPr>
            <a:r>
              <a:rPr lang="en-US" sz="3200" dirty="0">
                <a:latin typeface="Gill Sans Light" charset="0"/>
                <a:ea typeface="Gill Sans Light" charset="0"/>
                <a:cs typeface="Gill Sans Light" charset="0"/>
              </a:rPr>
              <a:t>No connectivity to our Portal – Device must be able to reach portal.goinnovo.com to login</a:t>
            </a:r>
          </a:p>
          <a:p>
            <a:pPr marL="800100" lvl="1" indent="-342900" algn="l" fontAlgn="ctr">
              <a:spcBef>
                <a:spcPts val="0"/>
              </a:spcBef>
              <a:spcAft>
                <a:spcPts val="0"/>
              </a:spcAft>
              <a:buSzPts val="1000"/>
              <a:buFont typeface="Symbol" panose="05050102010706020507" pitchFamily="18" charset="2"/>
              <a:buChar char=""/>
              <a:tabLst>
                <a:tab pos="457200" algn="l"/>
              </a:tabLst>
            </a:pPr>
            <a:endParaRPr lang="en-US" sz="3200" dirty="0">
              <a:latin typeface="Gill Sans Light" charset="0"/>
              <a:ea typeface="Gill Sans Light" charset="0"/>
              <a:cs typeface="Gill Sans Light" charset="0"/>
            </a:endParaRPr>
          </a:p>
          <a:p>
            <a:pPr marL="342900" marR="0" lvl="0" indent="-342900" algn="l" fontAlgn="ctr">
              <a:spcBef>
                <a:spcPts val="0"/>
              </a:spcBef>
              <a:spcAft>
                <a:spcPts val="0"/>
              </a:spcAft>
              <a:buSzPts val="1000"/>
              <a:buFont typeface="Symbol" panose="05050102010706020507" pitchFamily="18" charset="2"/>
              <a:buChar char=""/>
              <a:tabLst>
                <a:tab pos="457200" algn="l"/>
              </a:tabLst>
            </a:pPr>
            <a:r>
              <a:rPr lang="en-US" sz="3200" b="1" dirty="0">
                <a:latin typeface="Gill Sans Light" charset="0"/>
                <a:ea typeface="Gill Sans Light" charset="0"/>
                <a:cs typeface="Gill Sans Light" charset="0"/>
              </a:rPr>
              <a:t>Contact-level settings are not working</a:t>
            </a:r>
            <a:r>
              <a:rPr lang="en-US" sz="3200" dirty="0">
                <a:latin typeface="Gill Sans Light" charset="0"/>
                <a:ea typeface="Gill Sans Light" charset="0"/>
                <a:cs typeface="Gill Sans Light" charset="0"/>
              </a:rPr>
              <a:t>:</a:t>
            </a:r>
          </a:p>
          <a:p>
            <a:pPr marL="800100" lvl="1" indent="-342900" algn="l" fontAlgn="ctr">
              <a:spcBef>
                <a:spcPts val="0"/>
              </a:spcBef>
              <a:spcAft>
                <a:spcPts val="0"/>
              </a:spcAft>
              <a:buSzPts val="1000"/>
              <a:buFont typeface="Symbol" panose="05050102010706020507" pitchFamily="18" charset="2"/>
              <a:buChar char=""/>
              <a:tabLst>
                <a:tab pos="457200" algn="l"/>
              </a:tabLst>
            </a:pPr>
            <a:r>
              <a:rPr lang="en-US" sz="3200" dirty="0">
                <a:latin typeface="Gill Sans Light" charset="0"/>
                <a:ea typeface="Gill Sans Light" charset="0"/>
                <a:cs typeface="Gill Sans Light" charset="0"/>
              </a:rPr>
              <a:t>Contact must have WOE username in Eclipse</a:t>
            </a:r>
          </a:p>
          <a:p>
            <a:pPr marL="800100" lvl="1" indent="-342900" algn="l" fontAlgn="ctr">
              <a:spcBef>
                <a:spcPts val="0"/>
              </a:spcBef>
              <a:spcAft>
                <a:spcPts val="0"/>
              </a:spcAft>
              <a:buSzPts val="1000"/>
              <a:buFont typeface="Symbol" panose="05050102010706020507" pitchFamily="18" charset="2"/>
              <a:buChar char=""/>
              <a:tabLst>
                <a:tab pos="457200" algn="l"/>
              </a:tabLst>
            </a:pPr>
            <a:r>
              <a:rPr lang="en-US" sz="3200" dirty="0">
                <a:latin typeface="Gill Sans Light" charset="0"/>
                <a:ea typeface="Gill Sans Light" charset="0"/>
                <a:cs typeface="Gill Sans Light" charset="0"/>
              </a:rPr>
              <a:t>User’s “ERP” info in Portal must match WOE Username (incl. case)</a:t>
            </a:r>
          </a:p>
          <a:p>
            <a:pPr marL="800100" lvl="1" indent="-342900" algn="l" fontAlgn="ctr">
              <a:spcBef>
                <a:spcPts val="0"/>
              </a:spcBef>
              <a:spcAft>
                <a:spcPts val="0"/>
              </a:spcAft>
              <a:buSzPts val="1000"/>
              <a:buFont typeface="Symbol" panose="05050102010706020507" pitchFamily="18" charset="2"/>
              <a:buChar char=""/>
              <a:tabLst>
                <a:tab pos="457200" algn="l"/>
              </a:tabLst>
            </a:pPr>
            <a:endParaRPr lang="en-US" sz="3200" dirty="0">
              <a:latin typeface="Gill Sans Light" charset="0"/>
              <a:ea typeface="Gill Sans Light" charset="0"/>
              <a:cs typeface="Gill Sans Light" charset="0"/>
            </a:endParaRPr>
          </a:p>
          <a:p>
            <a:pPr marL="342900" marR="0" lvl="0" indent="-342900" algn="l" fontAlgn="ctr">
              <a:spcBef>
                <a:spcPts val="0"/>
              </a:spcBef>
              <a:spcAft>
                <a:spcPts val="0"/>
              </a:spcAft>
              <a:buSzPts val="1000"/>
              <a:buFont typeface="Symbol" panose="05050102010706020507" pitchFamily="18" charset="2"/>
              <a:buChar char=""/>
              <a:tabLst>
                <a:tab pos="457200" algn="l"/>
              </a:tabLst>
            </a:pPr>
            <a:r>
              <a:rPr lang="en-US" sz="3200" b="1" dirty="0">
                <a:latin typeface="Gill Sans Light" charset="0"/>
                <a:ea typeface="Gill Sans Light" charset="0"/>
                <a:cs typeface="Gill Sans Light" charset="0"/>
              </a:rPr>
              <a:t>How to submit a quote and retain any special pricing?</a:t>
            </a:r>
          </a:p>
          <a:p>
            <a:pPr marL="800100" lvl="1" indent="-342900" algn="l" fontAlgn="ctr">
              <a:spcBef>
                <a:spcPts val="0"/>
              </a:spcBef>
              <a:spcAft>
                <a:spcPts val="0"/>
              </a:spcAft>
              <a:buSzPts val="1000"/>
              <a:buFont typeface="Symbol" panose="05050102010706020507" pitchFamily="18" charset="2"/>
              <a:buChar char=""/>
              <a:tabLst>
                <a:tab pos="457200" algn="l"/>
              </a:tabLst>
            </a:pPr>
            <a:r>
              <a:rPr lang="en-US" sz="3200" dirty="0">
                <a:latin typeface="Gill Sans Light" charset="0"/>
                <a:ea typeface="Gill Sans Light" charset="0"/>
                <a:cs typeface="Gill Sans Light" charset="0"/>
              </a:rPr>
              <a:t>Using the Add to Cart button in a quote will recheck pricing and availability</a:t>
            </a:r>
          </a:p>
          <a:p>
            <a:pPr marL="800100" lvl="1" indent="-342900" algn="l" fontAlgn="ctr">
              <a:spcBef>
                <a:spcPts val="0"/>
              </a:spcBef>
              <a:spcAft>
                <a:spcPts val="0"/>
              </a:spcAft>
              <a:buSzPts val="1000"/>
              <a:buFont typeface="Symbol" panose="05050102010706020507" pitchFamily="18" charset="2"/>
              <a:buChar char=""/>
              <a:tabLst>
                <a:tab pos="457200" algn="l"/>
              </a:tabLst>
            </a:pPr>
            <a:r>
              <a:rPr lang="en-US" sz="3200" dirty="0">
                <a:effectLst/>
                <a:latin typeface="Gill Sans Light" charset="0"/>
                <a:ea typeface="Gill Sans Light" charset="0"/>
                <a:cs typeface="Gill Sans Light" charset="0"/>
              </a:rPr>
              <a:t>Use the Edit Quote feature </a:t>
            </a:r>
            <a:r>
              <a:rPr lang="en-US" sz="3200" dirty="0">
                <a:latin typeface="Gill Sans Light" charset="0"/>
                <a:ea typeface="Gill Sans Light" charset="0"/>
                <a:cs typeface="Gill Sans Light" charset="0"/>
              </a:rPr>
              <a:t>instead</a:t>
            </a:r>
            <a:r>
              <a:rPr lang="en-US" sz="3200" dirty="0">
                <a:effectLst/>
                <a:latin typeface="Gill Sans Light" charset="0"/>
                <a:ea typeface="Gill Sans Light" charset="0"/>
                <a:cs typeface="Gill Sans Light" charset="0"/>
              </a:rPr>
              <a:t> to alter an existing bid and retain any special pricing</a:t>
            </a:r>
          </a:p>
        </p:txBody>
      </p:sp>
    </p:spTree>
    <p:extLst>
      <p:ext uri="{BB962C8B-B14F-4D97-AF65-F5344CB8AC3E}">
        <p14:creationId xmlns:p14="http://schemas.microsoft.com/office/powerpoint/2010/main" val="86780379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p:cNvSpPr>
          <p:nvPr/>
        </p:nvSpPr>
        <p:spPr bwMode="auto">
          <a:xfrm>
            <a:off x="0" y="838200"/>
            <a:ext cx="130048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r>
              <a:rPr lang="en-US" sz="5000" b="1" dirty="0">
                <a:solidFill>
                  <a:schemeClr val="tx1"/>
                </a:solidFill>
                <a:ea typeface="ＭＳ Ｐゴシック" charset="0"/>
                <a:cs typeface="ＭＳ Ｐゴシック" charset="0"/>
              </a:rPr>
              <a:t>OE </a:t>
            </a:r>
            <a:r>
              <a:rPr lang="en-US" sz="5000" b="1" dirty="0" smtClean="0">
                <a:solidFill>
                  <a:schemeClr val="tx1"/>
                </a:solidFill>
                <a:ea typeface="ＭＳ Ｐゴシック" charset="0"/>
                <a:cs typeface="ＭＳ Ｐゴシック" charset="0"/>
              </a:rPr>
              <a:t>Touch</a:t>
            </a:r>
            <a:endParaRPr lang="en-US" sz="5000" b="1" dirty="0">
              <a:solidFill>
                <a:schemeClr val="tx1"/>
              </a:solidFill>
              <a:ea typeface="ＭＳ Ｐゴシック" charset="0"/>
              <a:cs typeface="ＭＳ Ｐゴシック" charset="0"/>
            </a:endParaRPr>
          </a:p>
        </p:txBody>
      </p:sp>
      <p:sp>
        <p:nvSpPr>
          <p:cNvPr id="52226" name="Rectangle 3"/>
          <p:cNvSpPr>
            <a:spLocks/>
          </p:cNvSpPr>
          <p:nvPr/>
        </p:nvSpPr>
        <p:spPr bwMode="auto">
          <a:xfrm>
            <a:off x="863600" y="2317750"/>
            <a:ext cx="11531600" cy="195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algn="l"/>
            <a:endParaRPr lang="en-US">
              <a:solidFill>
                <a:schemeClr val="tx1"/>
              </a:solidFill>
              <a:latin typeface="Gill Sans Light" charset="0"/>
              <a:ea typeface="ＭＳ Ｐゴシック" charset="0"/>
              <a:cs typeface="ＭＳ Ｐゴシック" charset="0"/>
              <a:sym typeface="Gill Sans Light" charset="0"/>
            </a:endParaRPr>
          </a:p>
          <a:p>
            <a:pPr algn="l"/>
            <a:endParaRPr lang="en-US">
              <a:solidFill>
                <a:schemeClr val="tx1"/>
              </a:solidFill>
              <a:ea typeface="ＭＳ Ｐゴシック" charset="0"/>
              <a:cs typeface="ＭＳ Ｐゴシック" charset="0"/>
            </a:endParaRPr>
          </a:p>
          <a:p>
            <a:pPr algn="l"/>
            <a:endParaRPr lang="en-US">
              <a:solidFill>
                <a:schemeClr val="tx1"/>
              </a:solidFill>
              <a:ea typeface="ＭＳ Ｐゴシック" charset="0"/>
              <a:cs typeface="ＭＳ Ｐゴシック" charset="0"/>
            </a:endParaRPr>
          </a:p>
        </p:txBody>
      </p:sp>
      <p:sp>
        <p:nvSpPr>
          <p:cNvPr id="52228" name="Rectangle 4"/>
          <p:cNvSpPr>
            <a:spLocks/>
          </p:cNvSpPr>
          <p:nvPr/>
        </p:nvSpPr>
        <p:spPr bwMode="auto">
          <a:xfrm>
            <a:off x="0" y="0"/>
            <a:ext cx="13017500" cy="723900"/>
          </a:xfrm>
          <a:prstGeom prst="rect">
            <a:avLst/>
          </a:prstGeom>
          <a:solidFill>
            <a:srgbClr val="2498D7"/>
          </a:solidFill>
          <a:ln w="25400">
            <a:solidFill>
              <a:srgbClr val="2498D7"/>
            </a:solidFill>
            <a:miter lim="800000"/>
            <a:headEnd/>
            <a:tailEnd/>
          </a:ln>
        </p:spPr>
        <p:txBody>
          <a:bodyPr lIns="0" tIns="0" rIns="0" bIns="0"/>
          <a:lstStyle/>
          <a:p>
            <a:endParaRPr lang="en-US"/>
          </a:p>
        </p:txBody>
      </p:sp>
      <p:sp>
        <p:nvSpPr>
          <p:cNvPr id="4" name="Rectangle 3"/>
          <p:cNvSpPr/>
          <p:nvPr/>
        </p:nvSpPr>
        <p:spPr>
          <a:xfrm>
            <a:off x="635000" y="1955185"/>
            <a:ext cx="11734800" cy="6555641"/>
          </a:xfrm>
          <a:prstGeom prst="rect">
            <a:avLst/>
          </a:prstGeom>
        </p:spPr>
        <p:txBody>
          <a:bodyPr wrap="square">
            <a:spAutoFit/>
          </a:bodyPr>
          <a:lstStyle/>
          <a:p>
            <a:pPr marL="342900" marR="0" lvl="0" indent="-342900" algn="l" fontAlgn="ctr">
              <a:spcBef>
                <a:spcPts val="0"/>
              </a:spcBef>
              <a:spcAft>
                <a:spcPts val="0"/>
              </a:spcAft>
              <a:buSzPts val="1000"/>
              <a:buFont typeface="Symbol" panose="05050102010706020507" pitchFamily="18" charset="2"/>
              <a:buChar char=""/>
              <a:tabLst>
                <a:tab pos="457200" algn="l"/>
              </a:tabLst>
            </a:pPr>
            <a:r>
              <a:rPr lang="en-US" sz="3200" b="1" dirty="0">
                <a:latin typeface="Gill Sans Light" charset="0"/>
                <a:ea typeface="Gill Sans Light" charset="0"/>
                <a:cs typeface="Gill Sans Light" charset="0"/>
              </a:rPr>
              <a:t>How can I setup a specific customers or employees to see different order statuses in the App?</a:t>
            </a:r>
          </a:p>
          <a:p>
            <a:pPr marL="342900" marR="0" lvl="0" indent="-342900" algn="l" fontAlgn="ctr">
              <a:spcBef>
                <a:spcPts val="0"/>
              </a:spcBef>
              <a:spcAft>
                <a:spcPts val="0"/>
              </a:spcAft>
              <a:buSzPts val="1000"/>
              <a:buFont typeface="Symbol" panose="05050102010706020507" pitchFamily="18" charset="2"/>
              <a:buChar char=""/>
              <a:tabLst>
                <a:tab pos="457200" algn="l"/>
              </a:tabLst>
            </a:pPr>
            <a:endParaRPr lang="en-US" sz="3200" dirty="0">
              <a:latin typeface="Gill Sans Light" charset="0"/>
              <a:ea typeface="Gill Sans Light" charset="0"/>
              <a:cs typeface="Gill Sans Light" charset="0"/>
            </a:endParaRPr>
          </a:p>
          <a:p>
            <a:pPr marL="800100" lvl="1" indent="-342900" algn="l" fontAlgn="ctr">
              <a:spcBef>
                <a:spcPts val="0"/>
              </a:spcBef>
              <a:spcAft>
                <a:spcPts val="0"/>
              </a:spcAft>
              <a:buSzPts val="1000"/>
              <a:buFont typeface="Symbol" panose="05050102010706020507" pitchFamily="18" charset="2"/>
              <a:buChar char=""/>
              <a:tabLst>
                <a:tab pos="457200" algn="l"/>
              </a:tabLst>
            </a:pPr>
            <a:r>
              <a:rPr lang="en-US" sz="3200" dirty="0">
                <a:effectLst/>
                <a:latin typeface="Gill Sans Light" charset="0"/>
                <a:ea typeface="Gill Sans Light" charset="0"/>
                <a:cs typeface="Gill Sans Light" charset="0"/>
              </a:rPr>
              <a:t>For Customers, use the Valid Stats hotkey in Customer Remote Maintenance, or our contact-level Valid Stats hotkey in the Innovo Mobile Contact Authorizations user defined screen</a:t>
            </a:r>
          </a:p>
          <a:p>
            <a:pPr marL="800100" lvl="1" indent="-342900" algn="l" fontAlgn="ctr">
              <a:spcBef>
                <a:spcPts val="0"/>
              </a:spcBef>
              <a:spcAft>
                <a:spcPts val="0"/>
              </a:spcAft>
              <a:buSzPts val="1000"/>
              <a:buFont typeface="Symbol" panose="05050102010706020507" pitchFamily="18" charset="2"/>
              <a:buChar char=""/>
              <a:tabLst>
                <a:tab pos="457200" algn="l"/>
              </a:tabLst>
            </a:pPr>
            <a:endParaRPr lang="en-US" sz="3200" dirty="0">
              <a:effectLst/>
              <a:latin typeface="Gill Sans Light" charset="0"/>
              <a:ea typeface="Gill Sans Light" charset="0"/>
              <a:cs typeface="Gill Sans Light" charset="0"/>
            </a:endParaRPr>
          </a:p>
          <a:p>
            <a:pPr marL="800100" lvl="1" indent="-342900" algn="l" fontAlgn="ctr">
              <a:spcBef>
                <a:spcPts val="0"/>
              </a:spcBef>
              <a:spcAft>
                <a:spcPts val="0"/>
              </a:spcAft>
              <a:buSzPts val="1000"/>
              <a:buFont typeface="Symbol" panose="05050102010706020507" pitchFamily="18" charset="2"/>
              <a:buChar char=""/>
              <a:tabLst>
                <a:tab pos="457200" algn="l"/>
              </a:tabLst>
            </a:pPr>
            <a:r>
              <a:rPr lang="en-US" sz="3200" dirty="0">
                <a:latin typeface="Gill Sans Light" charset="0"/>
                <a:ea typeface="Gill Sans Light" charset="0"/>
                <a:cs typeface="Gill Sans Light" charset="0"/>
              </a:rPr>
              <a:t>For Employees, use the Innovo OE Touch Valid User Order Statuses control file for all employees, or our User-level Valid Order Stats setting in the Innovo Mobile User Authorizations user defined screen</a:t>
            </a:r>
          </a:p>
          <a:p>
            <a:pPr lvl="1" algn="l" fontAlgn="ctr">
              <a:spcBef>
                <a:spcPts val="0"/>
              </a:spcBef>
              <a:spcAft>
                <a:spcPts val="0"/>
              </a:spcAft>
              <a:buSzPts val="1000"/>
              <a:tabLst>
                <a:tab pos="457200" algn="l"/>
              </a:tabLst>
            </a:pPr>
            <a:endParaRPr lang="en-US" sz="3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fontAlgn="ctr">
              <a:spcBef>
                <a:spcPts val="0"/>
              </a:spcBef>
              <a:spcAft>
                <a:spcPts val="0"/>
              </a:spcAft>
              <a:buSzPts val="1000"/>
              <a:buFont typeface="Symbol" panose="05050102010706020507" pitchFamily="18" charset="2"/>
              <a:buChar char=""/>
              <a:tabLst>
                <a:tab pos="457200" algn="l"/>
              </a:tabLst>
            </a:pPr>
            <a:endParaRPr lang="en-US" sz="3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1539800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p:cNvSpPr>
          <p:nvPr/>
        </p:nvSpPr>
        <p:spPr bwMode="auto">
          <a:xfrm>
            <a:off x="0" y="838200"/>
            <a:ext cx="130048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r>
              <a:rPr lang="en-US" sz="5000" b="1">
                <a:solidFill>
                  <a:schemeClr val="tx1"/>
                </a:solidFill>
                <a:ea typeface="ＭＳ Ｐゴシック" charset="0"/>
                <a:cs typeface="ＭＳ Ｐゴシック" charset="0"/>
              </a:rPr>
              <a:t>OE </a:t>
            </a:r>
            <a:r>
              <a:rPr lang="en-US" sz="5000" b="1" smtClean="0">
                <a:solidFill>
                  <a:schemeClr val="tx1"/>
                </a:solidFill>
                <a:ea typeface="ＭＳ Ｐゴシック" charset="0"/>
                <a:cs typeface="ＭＳ Ｐゴシック" charset="0"/>
              </a:rPr>
              <a:t>Touch</a:t>
            </a:r>
            <a:endParaRPr lang="en-US" sz="5000" b="1" dirty="0">
              <a:solidFill>
                <a:schemeClr val="tx1"/>
              </a:solidFill>
              <a:ea typeface="ＭＳ Ｐゴシック" charset="0"/>
              <a:cs typeface="ＭＳ Ｐゴシック" charset="0"/>
            </a:endParaRPr>
          </a:p>
        </p:txBody>
      </p:sp>
      <p:sp>
        <p:nvSpPr>
          <p:cNvPr id="52226" name="Rectangle 3"/>
          <p:cNvSpPr>
            <a:spLocks/>
          </p:cNvSpPr>
          <p:nvPr/>
        </p:nvSpPr>
        <p:spPr bwMode="auto">
          <a:xfrm>
            <a:off x="863600" y="2317750"/>
            <a:ext cx="11531600" cy="195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algn="l"/>
            <a:endParaRPr lang="en-US">
              <a:solidFill>
                <a:schemeClr val="tx1"/>
              </a:solidFill>
              <a:latin typeface="Gill Sans Light" charset="0"/>
              <a:ea typeface="ＭＳ Ｐゴシック" charset="0"/>
              <a:cs typeface="ＭＳ Ｐゴシック" charset="0"/>
              <a:sym typeface="Gill Sans Light" charset="0"/>
            </a:endParaRPr>
          </a:p>
          <a:p>
            <a:pPr algn="l"/>
            <a:endParaRPr lang="en-US">
              <a:solidFill>
                <a:schemeClr val="tx1"/>
              </a:solidFill>
              <a:ea typeface="ＭＳ Ｐゴシック" charset="0"/>
              <a:cs typeface="ＭＳ Ｐゴシック" charset="0"/>
            </a:endParaRPr>
          </a:p>
          <a:p>
            <a:pPr algn="l"/>
            <a:endParaRPr lang="en-US">
              <a:solidFill>
                <a:schemeClr val="tx1"/>
              </a:solidFill>
              <a:ea typeface="ＭＳ Ｐゴシック" charset="0"/>
              <a:cs typeface="ＭＳ Ｐゴシック" charset="0"/>
            </a:endParaRPr>
          </a:p>
        </p:txBody>
      </p:sp>
      <p:sp>
        <p:nvSpPr>
          <p:cNvPr id="52228" name="Rectangle 4"/>
          <p:cNvSpPr>
            <a:spLocks/>
          </p:cNvSpPr>
          <p:nvPr/>
        </p:nvSpPr>
        <p:spPr bwMode="auto">
          <a:xfrm>
            <a:off x="0" y="0"/>
            <a:ext cx="13017500" cy="723900"/>
          </a:xfrm>
          <a:prstGeom prst="rect">
            <a:avLst/>
          </a:prstGeom>
          <a:solidFill>
            <a:srgbClr val="2498D7"/>
          </a:solidFill>
          <a:ln w="25400">
            <a:solidFill>
              <a:srgbClr val="2498D7"/>
            </a:solidFill>
            <a:miter lim="800000"/>
            <a:headEnd/>
            <a:tailEnd/>
          </a:ln>
        </p:spPr>
        <p:txBody>
          <a:bodyPr lIns="0" tIns="0" rIns="0" bIns="0"/>
          <a:lstStyle/>
          <a:p>
            <a:endParaRPr lang="en-US"/>
          </a:p>
        </p:txBody>
      </p:sp>
      <p:sp>
        <p:nvSpPr>
          <p:cNvPr id="4" name="Rectangle 3"/>
          <p:cNvSpPr/>
          <p:nvPr/>
        </p:nvSpPr>
        <p:spPr>
          <a:xfrm>
            <a:off x="635000" y="2223716"/>
            <a:ext cx="11734800" cy="5570756"/>
          </a:xfrm>
          <a:prstGeom prst="rect">
            <a:avLst/>
          </a:prstGeom>
        </p:spPr>
        <p:txBody>
          <a:bodyPr wrap="square">
            <a:spAutoFit/>
          </a:bodyPr>
          <a:lstStyle/>
          <a:p>
            <a:pPr marL="342900" marR="0" lvl="0" indent="-342900" algn="l" fontAlgn="ctr">
              <a:spcBef>
                <a:spcPts val="0"/>
              </a:spcBef>
              <a:spcAft>
                <a:spcPts val="0"/>
              </a:spcAft>
              <a:buSzPts val="1000"/>
              <a:buFont typeface="Symbol" panose="05050102010706020507" pitchFamily="18" charset="2"/>
              <a:buChar char=""/>
              <a:tabLst>
                <a:tab pos="457200" algn="l"/>
              </a:tabLst>
            </a:pPr>
            <a:r>
              <a:rPr lang="en-US" sz="3200" b="1" dirty="0">
                <a:latin typeface="Gill Sans Light" charset="0"/>
                <a:ea typeface="Gill Sans Light" charset="0"/>
                <a:cs typeface="Gill Sans Light" charset="0"/>
              </a:rPr>
              <a:t>How can I setup specific customers or employees to see different Ship Vias in the app?</a:t>
            </a:r>
          </a:p>
          <a:p>
            <a:pPr marR="0" lvl="0" algn="l" fontAlgn="ctr">
              <a:spcBef>
                <a:spcPts val="0"/>
              </a:spcBef>
              <a:spcAft>
                <a:spcPts val="0"/>
              </a:spcAft>
              <a:buSzPts val="1000"/>
              <a:tabLst>
                <a:tab pos="457200" algn="l"/>
              </a:tabLst>
            </a:pPr>
            <a:endParaRPr lang="en-US" sz="3200" dirty="0">
              <a:latin typeface="Gill Sans Light" charset="0"/>
              <a:ea typeface="Gill Sans Light" charset="0"/>
              <a:cs typeface="Gill Sans Light" charset="0"/>
            </a:endParaRPr>
          </a:p>
          <a:p>
            <a:pPr marL="800100" lvl="1" indent="-342900" algn="l" fontAlgn="ctr">
              <a:spcBef>
                <a:spcPts val="0"/>
              </a:spcBef>
              <a:spcAft>
                <a:spcPts val="0"/>
              </a:spcAft>
              <a:buSzPts val="1000"/>
              <a:buFont typeface="Symbol" panose="05050102010706020507" pitchFamily="18" charset="2"/>
              <a:buChar char=""/>
              <a:tabLst>
                <a:tab pos="457200" algn="l"/>
              </a:tabLst>
            </a:pPr>
            <a:r>
              <a:rPr lang="en-US" sz="3200" dirty="0">
                <a:latin typeface="Gill Sans Light" charset="0"/>
                <a:ea typeface="Gill Sans Light" charset="0"/>
                <a:cs typeface="Gill Sans Light" charset="0"/>
              </a:rPr>
              <a:t>For customers, use the Ship Vias hotkey off of Customer Remote Maintenance</a:t>
            </a:r>
          </a:p>
          <a:p>
            <a:pPr marL="800100" lvl="1" indent="-342900" algn="l" fontAlgn="ctr">
              <a:spcBef>
                <a:spcPts val="0"/>
              </a:spcBef>
              <a:spcAft>
                <a:spcPts val="0"/>
              </a:spcAft>
              <a:buSzPts val="1000"/>
              <a:buFont typeface="Symbol" panose="05050102010706020507" pitchFamily="18" charset="2"/>
              <a:buChar char=""/>
              <a:tabLst>
                <a:tab pos="457200" algn="l"/>
              </a:tabLst>
            </a:pPr>
            <a:endParaRPr lang="en-US" sz="3200" dirty="0">
              <a:latin typeface="Gill Sans Light" charset="0"/>
              <a:ea typeface="Gill Sans Light" charset="0"/>
              <a:cs typeface="Gill Sans Light" charset="0"/>
            </a:endParaRPr>
          </a:p>
          <a:p>
            <a:pPr marL="800100" lvl="1" indent="-342900" algn="l" fontAlgn="ctr">
              <a:spcBef>
                <a:spcPts val="0"/>
              </a:spcBef>
              <a:spcAft>
                <a:spcPts val="0"/>
              </a:spcAft>
              <a:buSzPts val="1000"/>
              <a:buFont typeface="Symbol" panose="05050102010706020507" pitchFamily="18" charset="2"/>
              <a:buChar char=""/>
              <a:tabLst>
                <a:tab pos="457200" algn="l"/>
              </a:tabLst>
            </a:pPr>
            <a:r>
              <a:rPr lang="en-US" sz="3200" dirty="0">
                <a:latin typeface="Gill Sans Light" charset="0"/>
                <a:ea typeface="Gill Sans Light" charset="0"/>
                <a:cs typeface="Gill Sans Light" charset="0"/>
              </a:rPr>
              <a:t>For employees, use the Innovo OE Touch Valid User Ship Vias control file for all employees, or use the Valid Ship Vias setting in our Innovo Mobile User Authorizations user defined screen</a:t>
            </a:r>
          </a:p>
          <a:p>
            <a:pPr marL="342900" marR="0" lvl="0" indent="-342900" algn="l" fontAlgn="ctr">
              <a:spcBef>
                <a:spcPts val="0"/>
              </a:spcBef>
              <a:spcAft>
                <a:spcPts val="0"/>
              </a:spcAft>
              <a:buSzPts val="1000"/>
              <a:buFont typeface="Symbol" panose="05050102010706020507" pitchFamily="18" charset="2"/>
              <a:buChar char=""/>
              <a:tabLst>
                <a:tab pos="457200" algn="l"/>
              </a:tabLst>
            </a:pPr>
            <a:endParaRPr lang="en-US" sz="3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fontAlgn="ctr">
              <a:spcBef>
                <a:spcPts val="0"/>
              </a:spcBef>
              <a:spcAft>
                <a:spcPts val="0"/>
              </a:spcAft>
              <a:buSzPts val="1000"/>
              <a:buFont typeface="Symbol" panose="05050102010706020507" pitchFamily="18" charset="2"/>
              <a:buChar char=""/>
              <a:tabLst>
                <a:tab pos="457200" algn="l"/>
              </a:tabLst>
            </a:pPr>
            <a:endParaRPr lang="en-US" sz="3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6827311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p:cNvSpPr>
          <p:nvPr/>
        </p:nvSpPr>
        <p:spPr bwMode="auto">
          <a:xfrm>
            <a:off x="863600" y="2317750"/>
            <a:ext cx="11531600" cy="195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algn="l"/>
            <a:endParaRPr lang="en-US">
              <a:solidFill>
                <a:schemeClr val="tx1"/>
              </a:solidFill>
              <a:latin typeface="Gill Sans Light" charset="0"/>
              <a:ea typeface="ＭＳ Ｐゴシック" charset="0"/>
              <a:cs typeface="ＭＳ Ｐゴシック" charset="0"/>
              <a:sym typeface="Gill Sans Light" charset="0"/>
            </a:endParaRPr>
          </a:p>
          <a:p>
            <a:pPr algn="l"/>
            <a:endParaRPr lang="en-US">
              <a:solidFill>
                <a:schemeClr val="tx1"/>
              </a:solidFill>
              <a:ea typeface="ＭＳ Ｐゴシック" charset="0"/>
              <a:cs typeface="ＭＳ Ｐゴシック" charset="0"/>
            </a:endParaRPr>
          </a:p>
          <a:p>
            <a:pPr algn="l"/>
            <a:endParaRPr lang="en-US">
              <a:solidFill>
                <a:schemeClr val="tx1"/>
              </a:solidFill>
              <a:ea typeface="ＭＳ Ｐゴシック" charset="0"/>
              <a:cs typeface="ＭＳ Ｐゴシック" charset="0"/>
            </a:endParaRPr>
          </a:p>
        </p:txBody>
      </p:sp>
      <p:sp>
        <p:nvSpPr>
          <p:cNvPr id="19459" name="Rectangle 4"/>
          <p:cNvSpPr>
            <a:spLocks/>
          </p:cNvSpPr>
          <p:nvPr/>
        </p:nvSpPr>
        <p:spPr bwMode="auto">
          <a:xfrm>
            <a:off x="0" y="0"/>
            <a:ext cx="13017500" cy="723900"/>
          </a:xfrm>
          <a:prstGeom prst="rect">
            <a:avLst/>
          </a:prstGeom>
          <a:solidFill>
            <a:srgbClr val="2498D7"/>
          </a:solidFill>
          <a:ln w="25400">
            <a:solidFill>
              <a:srgbClr val="2498D7"/>
            </a:solidFill>
            <a:miter lim="800000"/>
            <a:headEnd/>
            <a:tailEnd/>
          </a:ln>
        </p:spPr>
        <p:txBody>
          <a:bodyPr lIns="0" tIns="0" rIns="0" bIns="0"/>
          <a:lstStyle/>
          <a:p>
            <a:endParaRPr lang="en-US"/>
          </a:p>
        </p:txBody>
      </p:sp>
      <p:sp>
        <p:nvSpPr>
          <p:cNvPr id="8" name="Rectangle 2"/>
          <p:cNvSpPr>
            <a:spLocks/>
          </p:cNvSpPr>
          <p:nvPr/>
        </p:nvSpPr>
        <p:spPr bwMode="auto">
          <a:xfrm>
            <a:off x="1320800" y="1295400"/>
            <a:ext cx="9906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endParaRPr lang="en-US" sz="5000" b="1" dirty="0">
              <a:solidFill>
                <a:schemeClr val="tx1"/>
              </a:solidFill>
              <a:ea typeface="ＭＳ Ｐゴシック" charset="0"/>
              <a:cs typeface="ＭＳ Ｐゴシック" charset="0"/>
            </a:endParaRPr>
          </a:p>
          <a:p>
            <a:endParaRPr lang="en-US" sz="5000" b="1" dirty="0">
              <a:solidFill>
                <a:schemeClr val="tx1"/>
              </a:solidFill>
              <a:ea typeface="ＭＳ Ｐゴシック" charset="0"/>
              <a:cs typeface="ＭＳ Ｐゴシック" charset="0"/>
            </a:endParaRPr>
          </a:p>
        </p:txBody>
      </p:sp>
      <p:sp>
        <p:nvSpPr>
          <p:cNvPr id="9" name="Rectangle 8"/>
          <p:cNvSpPr/>
          <p:nvPr/>
        </p:nvSpPr>
        <p:spPr>
          <a:xfrm>
            <a:off x="787400" y="2041566"/>
            <a:ext cx="11734800" cy="6494085"/>
          </a:xfrm>
          <a:prstGeom prst="rect">
            <a:avLst/>
          </a:prstGeom>
        </p:spPr>
        <p:txBody>
          <a:bodyPr>
            <a:spAutoFit/>
          </a:bodyPr>
          <a:lstStyle/>
          <a:p>
            <a:pPr marL="342900" indent="-342900" algn="l">
              <a:buFont typeface="Arial"/>
              <a:buChar char="•"/>
              <a:defRPr/>
            </a:pPr>
            <a:r>
              <a:rPr lang="en-US" sz="3200" b="1" dirty="0">
                <a:latin typeface="Gill Sans Light"/>
                <a:cs typeface="Gill Sans Light"/>
              </a:rPr>
              <a:t>For Employees</a:t>
            </a:r>
          </a:p>
          <a:p>
            <a:pPr marL="800100" lvl="1" indent="-342900" algn="l">
              <a:buFont typeface="Arial"/>
              <a:buChar char="•"/>
              <a:defRPr/>
            </a:pPr>
            <a:r>
              <a:rPr lang="en-US" sz="3200" dirty="0">
                <a:latin typeface="Gill Sans Light"/>
                <a:cs typeface="Gill Sans Light"/>
              </a:rPr>
              <a:t>Edit Price and See Cost in Shopping Cart, if Authorized</a:t>
            </a:r>
          </a:p>
          <a:p>
            <a:pPr marL="800100" lvl="1" indent="-342900" algn="l">
              <a:buFont typeface="Arial"/>
              <a:buChar char="•"/>
              <a:defRPr/>
            </a:pPr>
            <a:r>
              <a:rPr lang="en-US" sz="3200" dirty="0">
                <a:latin typeface="Gill Sans Light"/>
                <a:cs typeface="Gill Sans Light"/>
              </a:rPr>
              <a:t>Edit Existing Quotes, if Authorized</a:t>
            </a:r>
          </a:p>
          <a:p>
            <a:pPr marL="800100" lvl="1" indent="-342900" algn="l">
              <a:buFont typeface="Arial"/>
              <a:buChar char="•"/>
              <a:defRPr/>
            </a:pPr>
            <a:r>
              <a:rPr lang="en-US" sz="3200" dirty="0">
                <a:latin typeface="Gill Sans Light"/>
                <a:cs typeface="Gill Sans Light"/>
              </a:rPr>
              <a:t>Ability to send Bids to Bid Followup Queue</a:t>
            </a:r>
          </a:p>
          <a:p>
            <a:pPr lvl="1" algn="l">
              <a:defRPr/>
            </a:pPr>
            <a:endParaRPr lang="en-US" sz="3200" dirty="0">
              <a:latin typeface="Gill Sans Light"/>
              <a:cs typeface="Gill Sans Light"/>
            </a:endParaRPr>
          </a:p>
          <a:p>
            <a:pPr marL="342900" indent="-342900" algn="l">
              <a:buFont typeface="Arial"/>
              <a:buChar char="•"/>
              <a:defRPr/>
            </a:pPr>
            <a:r>
              <a:rPr lang="en-US" sz="3200" b="1" dirty="0">
                <a:latin typeface="Gill Sans Light"/>
                <a:cs typeface="Gill Sans Light"/>
              </a:rPr>
              <a:t>For All Users</a:t>
            </a:r>
            <a:r>
              <a:rPr lang="en-US" sz="3200" dirty="0">
                <a:latin typeface="Gill Sans Light"/>
                <a:cs typeface="Gill Sans Light"/>
              </a:rPr>
              <a:t>	</a:t>
            </a:r>
          </a:p>
          <a:p>
            <a:pPr marL="800100" lvl="1" indent="-342900" algn="l">
              <a:buFont typeface="Arial"/>
              <a:buChar char="•"/>
              <a:defRPr/>
            </a:pPr>
            <a:r>
              <a:rPr lang="en-US" sz="3200" dirty="0">
                <a:latin typeface="Gill Sans Light"/>
                <a:cs typeface="Gill Sans Light"/>
              </a:rPr>
              <a:t>Added support for Ship-On / Call-On Order Statuses</a:t>
            </a:r>
          </a:p>
          <a:p>
            <a:pPr marL="800100" lvl="1" indent="-342900" algn="l">
              <a:buFont typeface="Arial"/>
              <a:buChar char="•"/>
              <a:defRPr/>
            </a:pPr>
            <a:r>
              <a:rPr lang="en-US" sz="3200" dirty="0">
                <a:latin typeface="Gill Sans Light"/>
                <a:cs typeface="Gill Sans Light"/>
              </a:rPr>
              <a:t>Ability to search for existing Order by Barcode</a:t>
            </a:r>
          </a:p>
          <a:p>
            <a:pPr marL="800100" lvl="1" indent="-342900" algn="l">
              <a:buFont typeface="Arial"/>
              <a:buChar char="•"/>
              <a:defRPr/>
            </a:pPr>
            <a:r>
              <a:rPr lang="en-US" sz="3200" dirty="0">
                <a:latin typeface="Gill Sans Light"/>
                <a:cs typeface="Gill Sans Light"/>
              </a:rPr>
              <a:t>Added “Share” button to Product Specs and Images</a:t>
            </a:r>
            <a:br>
              <a:rPr lang="en-US" sz="3200" dirty="0">
                <a:latin typeface="Gill Sans Light"/>
                <a:cs typeface="Gill Sans Light"/>
              </a:rPr>
            </a:br>
            <a:endParaRPr lang="en-US" sz="3200" dirty="0">
              <a:latin typeface="Gill Sans Light"/>
              <a:cs typeface="Gill Sans Light"/>
            </a:endParaRPr>
          </a:p>
          <a:p>
            <a:pPr marL="342900" indent="-342900" algn="l">
              <a:buFont typeface="Arial"/>
              <a:buChar char="•"/>
              <a:defRPr/>
            </a:pPr>
            <a:r>
              <a:rPr lang="en-US" sz="3200" b="1" dirty="0">
                <a:latin typeface="Gill Sans Light"/>
                <a:cs typeface="Gill Sans Light"/>
              </a:rPr>
              <a:t>For Customers</a:t>
            </a:r>
            <a:endParaRPr lang="en-US" sz="3200" dirty="0">
              <a:latin typeface="Gill Sans Light"/>
              <a:cs typeface="Gill Sans Light"/>
            </a:endParaRPr>
          </a:p>
          <a:p>
            <a:pPr marL="800100" lvl="1" indent="-342900" algn="l">
              <a:buFont typeface="Arial"/>
              <a:buChar char="•"/>
              <a:defRPr/>
            </a:pPr>
            <a:r>
              <a:rPr lang="en-US" sz="3200" dirty="0">
                <a:latin typeface="Gill Sans Light"/>
                <a:cs typeface="Gill Sans Light"/>
              </a:rPr>
              <a:t>Added auto-refresh for settings without needing to re-log</a:t>
            </a:r>
          </a:p>
          <a:p>
            <a:pPr marL="800100" lvl="1" indent="-342900" algn="l">
              <a:buFont typeface="Arial"/>
              <a:buChar char="•"/>
              <a:defRPr/>
            </a:pPr>
            <a:r>
              <a:rPr lang="en-US" sz="3200" dirty="0">
                <a:latin typeface="Gill Sans Light"/>
                <a:cs typeface="Gill Sans Light"/>
              </a:rPr>
              <a:t>Added Green/Yellow/Red to Order Approval checkout</a:t>
            </a:r>
          </a:p>
        </p:txBody>
      </p:sp>
      <p:sp>
        <p:nvSpPr>
          <p:cNvPr id="10" name="Rectangle 2"/>
          <p:cNvSpPr>
            <a:spLocks/>
          </p:cNvSpPr>
          <p:nvPr/>
        </p:nvSpPr>
        <p:spPr bwMode="auto">
          <a:xfrm>
            <a:off x="0" y="914400"/>
            <a:ext cx="130048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r>
              <a:rPr lang="en-US" sz="5000" b="1" dirty="0">
                <a:solidFill>
                  <a:schemeClr val="tx1"/>
                </a:solidFill>
                <a:ea typeface="ＭＳ Ｐゴシック" charset="0"/>
                <a:cs typeface="ＭＳ Ｐゴシック" charset="0"/>
              </a:rPr>
              <a:t>OE </a:t>
            </a:r>
            <a:r>
              <a:rPr lang="en-US" sz="5000" b="1">
                <a:solidFill>
                  <a:schemeClr val="tx1"/>
                </a:solidFill>
                <a:ea typeface="ＭＳ Ｐゴシック" charset="0"/>
                <a:cs typeface="ＭＳ Ｐゴシック" charset="0"/>
              </a:rPr>
              <a:t>Touch 3.4.0 What’s New!</a:t>
            </a:r>
            <a:endParaRPr lang="en-US" sz="5000" b="1" dirty="0">
              <a:solidFill>
                <a:schemeClr val="tx1"/>
              </a:solidFill>
              <a:ea typeface="ＭＳ Ｐゴシック" charset="0"/>
              <a:cs typeface="ＭＳ Ｐゴシック" charset="0"/>
            </a:endParaRPr>
          </a:p>
        </p:txBody>
      </p:sp>
    </p:spTree>
    <p:extLst>
      <p:ext uri="{BB962C8B-B14F-4D97-AF65-F5344CB8AC3E}">
        <p14:creationId xmlns:p14="http://schemas.microsoft.com/office/powerpoint/2010/main" val="359737150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p:cNvSpPr>
          <p:nvPr/>
        </p:nvSpPr>
        <p:spPr bwMode="auto">
          <a:xfrm>
            <a:off x="863600" y="2317750"/>
            <a:ext cx="11531600" cy="195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algn="l"/>
            <a:endParaRPr lang="en-US">
              <a:solidFill>
                <a:schemeClr val="tx1"/>
              </a:solidFill>
              <a:latin typeface="Gill Sans Light" charset="0"/>
              <a:ea typeface="ＭＳ Ｐゴシック" charset="0"/>
              <a:cs typeface="ＭＳ Ｐゴシック" charset="0"/>
              <a:sym typeface="Gill Sans Light" charset="0"/>
            </a:endParaRPr>
          </a:p>
          <a:p>
            <a:pPr algn="l"/>
            <a:endParaRPr lang="en-US">
              <a:solidFill>
                <a:schemeClr val="tx1"/>
              </a:solidFill>
              <a:ea typeface="ＭＳ Ｐゴシック" charset="0"/>
              <a:cs typeface="ＭＳ Ｐゴシック" charset="0"/>
            </a:endParaRPr>
          </a:p>
          <a:p>
            <a:pPr algn="l"/>
            <a:endParaRPr lang="en-US">
              <a:solidFill>
                <a:schemeClr val="tx1"/>
              </a:solidFill>
              <a:ea typeface="ＭＳ Ｐゴシック" charset="0"/>
              <a:cs typeface="ＭＳ Ｐゴシック" charset="0"/>
            </a:endParaRPr>
          </a:p>
        </p:txBody>
      </p:sp>
      <p:sp>
        <p:nvSpPr>
          <p:cNvPr id="20483" name="Rectangle 1"/>
          <p:cNvSpPr>
            <a:spLocks noChangeArrowheads="1"/>
          </p:cNvSpPr>
          <p:nvPr/>
        </p:nvSpPr>
        <p:spPr bwMode="auto">
          <a:xfrm>
            <a:off x="787400" y="1828800"/>
            <a:ext cx="12039600" cy="6986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42900" indent="-342900" algn="l">
              <a:buFont typeface="Arial"/>
              <a:buChar char="•"/>
              <a:defRPr/>
            </a:pPr>
            <a:r>
              <a:rPr lang="en-US" sz="2800" b="1" dirty="0">
                <a:latin typeface="Gill Sans Light"/>
                <a:cs typeface="Gill Sans Light"/>
              </a:rPr>
              <a:t>User Maintenance – Innovo User Defined Screen</a:t>
            </a:r>
          </a:p>
          <a:p>
            <a:pPr marL="800100" lvl="1" indent="-342900" algn="l">
              <a:buFont typeface="Arial"/>
              <a:buChar char="•"/>
              <a:defRPr/>
            </a:pPr>
            <a:r>
              <a:rPr lang="en-US" sz="2800" dirty="0">
                <a:latin typeface="Gill Sans Light"/>
                <a:cs typeface="Gill Sans Light"/>
              </a:rPr>
              <a:t>Disable Credits</a:t>
            </a:r>
          </a:p>
          <a:p>
            <a:pPr marL="800100" lvl="1" indent="-342900" algn="l">
              <a:buFont typeface="Arial"/>
              <a:buChar char="•"/>
              <a:defRPr/>
            </a:pPr>
            <a:r>
              <a:rPr lang="en-US" sz="2800" dirty="0">
                <a:latin typeface="Gill Sans Light"/>
                <a:cs typeface="Gill Sans Light"/>
              </a:rPr>
              <a:t>Sales Source</a:t>
            </a:r>
          </a:p>
          <a:p>
            <a:pPr marL="800100" lvl="1" indent="-342900" algn="l">
              <a:buFont typeface="Arial"/>
              <a:buChar char="•"/>
              <a:defRPr/>
            </a:pPr>
            <a:r>
              <a:rPr lang="en-US" sz="2800" dirty="0">
                <a:latin typeface="Gill Sans Light"/>
                <a:cs typeface="Gill Sans Light"/>
              </a:rPr>
              <a:t>Order Views</a:t>
            </a:r>
          </a:p>
          <a:p>
            <a:pPr marL="800100" lvl="1" indent="-342900" algn="l">
              <a:buFont typeface="Arial"/>
              <a:buChar char="•"/>
              <a:defRPr/>
            </a:pPr>
            <a:r>
              <a:rPr lang="en-US" sz="2800" dirty="0">
                <a:latin typeface="Gill Sans Light"/>
                <a:cs typeface="Gill Sans Light"/>
              </a:rPr>
              <a:t>Templates Hotkey (Showroom only)</a:t>
            </a:r>
          </a:p>
          <a:p>
            <a:pPr lvl="1" algn="l">
              <a:defRPr/>
            </a:pPr>
            <a:endParaRPr lang="en-US" sz="2800" dirty="0">
              <a:latin typeface="Gill Sans Light"/>
              <a:cs typeface="Gill Sans Light"/>
            </a:endParaRPr>
          </a:p>
          <a:p>
            <a:pPr marL="342900" indent="-342900" algn="l">
              <a:buFont typeface="Arial"/>
              <a:buChar char="•"/>
              <a:defRPr/>
            </a:pPr>
            <a:r>
              <a:rPr lang="en-US" sz="2800" dirty="0">
                <a:latin typeface="Gill Sans Light"/>
                <a:cs typeface="Gill Sans Light"/>
              </a:rPr>
              <a:t>Available Order Views</a:t>
            </a:r>
          </a:p>
          <a:p>
            <a:pPr marL="800100" lvl="1" indent="-342900" algn="l">
              <a:buFont typeface="Arial"/>
              <a:buChar char="•"/>
              <a:defRPr/>
            </a:pPr>
            <a:r>
              <a:rPr lang="en-US" sz="2800" dirty="0">
                <a:latin typeface="Gill Sans Light"/>
                <a:cs typeface="Gill Sans Light"/>
              </a:rPr>
              <a:t>Unit Price / COGS / GP%</a:t>
            </a:r>
          </a:p>
          <a:p>
            <a:pPr marL="800100" lvl="1" indent="-342900" algn="l">
              <a:buFont typeface="Arial"/>
              <a:buChar char="•"/>
              <a:defRPr/>
            </a:pPr>
            <a:r>
              <a:rPr lang="en-US" sz="2800" dirty="0">
                <a:latin typeface="Gill Sans Light"/>
                <a:cs typeface="Gill Sans Light"/>
              </a:rPr>
              <a:t>Unit Price / Cost / GP%</a:t>
            </a:r>
          </a:p>
          <a:p>
            <a:pPr marL="800100" lvl="1" indent="-342900" algn="l">
              <a:buFont typeface="Arial"/>
              <a:buChar char="•"/>
              <a:defRPr/>
            </a:pPr>
            <a:r>
              <a:rPr lang="en-US" sz="2800" dirty="0">
                <a:latin typeface="Gill Sans Light"/>
                <a:cs typeface="Gill Sans Light"/>
              </a:rPr>
              <a:t>Unit Price / Formula</a:t>
            </a:r>
          </a:p>
          <a:p>
            <a:pPr marL="800100" lvl="1" indent="-342900" algn="l">
              <a:buFont typeface="Arial"/>
              <a:buChar char="•"/>
              <a:defRPr/>
            </a:pPr>
            <a:endParaRPr lang="en-US" sz="2800" dirty="0">
              <a:latin typeface="Gill Sans Light"/>
              <a:cs typeface="Gill Sans Light"/>
            </a:endParaRPr>
          </a:p>
          <a:p>
            <a:pPr marL="342900" indent="-342900" algn="l">
              <a:buFont typeface="Arial"/>
              <a:buChar char="•"/>
              <a:defRPr/>
            </a:pPr>
            <a:r>
              <a:rPr lang="en-US" sz="2800" b="1" dirty="0">
                <a:latin typeface="Gill Sans Light"/>
                <a:cs typeface="Gill Sans Light"/>
              </a:rPr>
              <a:t>NOTE: If you authorize a user for an order view but they don’t have authorization to change price, see cost, etc., the app will not let them! Also, if you don’t authorize users for any order views, the app will continue to work as it does today. This will allow you to do a controlled roll-out.</a:t>
            </a:r>
          </a:p>
        </p:txBody>
      </p:sp>
      <p:sp>
        <p:nvSpPr>
          <p:cNvPr id="20484" name="Rectangle 4"/>
          <p:cNvSpPr>
            <a:spLocks/>
          </p:cNvSpPr>
          <p:nvPr/>
        </p:nvSpPr>
        <p:spPr bwMode="auto">
          <a:xfrm>
            <a:off x="0" y="0"/>
            <a:ext cx="13017500" cy="723900"/>
          </a:xfrm>
          <a:prstGeom prst="rect">
            <a:avLst/>
          </a:prstGeom>
          <a:solidFill>
            <a:srgbClr val="2498D7"/>
          </a:solidFill>
          <a:ln w="25400">
            <a:solidFill>
              <a:srgbClr val="2498D7"/>
            </a:solidFill>
            <a:miter lim="800000"/>
            <a:headEnd/>
            <a:tailEnd/>
          </a:ln>
        </p:spPr>
        <p:txBody>
          <a:bodyPr lIns="0" tIns="0" rIns="0" bIns="0"/>
          <a:lstStyle/>
          <a:p>
            <a:endParaRPr lang="en-US"/>
          </a:p>
        </p:txBody>
      </p:sp>
      <p:sp>
        <p:nvSpPr>
          <p:cNvPr id="6" name="Rectangle 2"/>
          <p:cNvSpPr>
            <a:spLocks/>
          </p:cNvSpPr>
          <p:nvPr/>
        </p:nvSpPr>
        <p:spPr bwMode="auto">
          <a:xfrm>
            <a:off x="0" y="914400"/>
            <a:ext cx="130048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r>
              <a:rPr lang="en-US" sz="5000" b="1" dirty="0">
                <a:solidFill>
                  <a:schemeClr val="tx1"/>
                </a:solidFill>
                <a:ea typeface="ＭＳ Ｐゴシック" charset="0"/>
                <a:cs typeface="ＭＳ Ｐゴシック" charset="0"/>
              </a:rPr>
              <a:t>OE Touch 3.4.0 Eclipse Settings</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p:cNvSpPr>
          <p:nvPr/>
        </p:nvSpPr>
        <p:spPr bwMode="auto">
          <a:xfrm>
            <a:off x="863600" y="2317750"/>
            <a:ext cx="11531600" cy="195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algn="l"/>
            <a:endParaRPr lang="en-US">
              <a:solidFill>
                <a:schemeClr val="tx1"/>
              </a:solidFill>
              <a:latin typeface="Gill Sans Light" charset="0"/>
              <a:ea typeface="ＭＳ Ｐゴシック" charset="0"/>
              <a:cs typeface="ＭＳ Ｐゴシック" charset="0"/>
              <a:sym typeface="Gill Sans Light" charset="0"/>
            </a:endParaRPr>
          </a:p>
          <a:p>
            <a:pPr algn="l"/>
            <a:endParaRPr lang="en-US">
              <a:solidFill>
                <a:schemeClr val="tx1"/>
              </a:solidFill>
              <a:ea typeface="ＭＳ Ｐゴシック" charset="0"/>
              <a:cs typeface="ＭＳ Ｐゴシック" charset="0"/>
            </a:endParaRPr>
          </a:p>
          <a:p>
            <a:pPr algn="l"/>
            <a:endParaRPr lang="en-US">
              <a:solidFill>
                <a:schemeClr val="tx1"/>
              </a:solidFill>
              <a:ea typeface="ＭＳ Ｐゴシック" charset="0"/>
              <a:cs typeface="ＭＳ Ｐゴシック" charset="0"/>
            </a:endParaRPr>
          </a:p>
        </p:txBody>
      </p:sp>
      <p:sp>
        <p:nvSpPr>
          <p:cNvPr id="20483" name="Rectangle 1"/>
          <p:cNvSpPr>
            <a:spLocks noChangeArrowheads="1"/>
          </p:cNvSpPr>
          <p:nvPr/>
        </p:nvSpPr>
        <p:spPr bwMode="auto">
          <a:xfrm>
            <a:off x="787400" y="2071092"/>
            <a:ext cx="12217400" cy="64940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342900" indent="-342900" algn="l">
              <a:buFont typeface="Arial"/>
              <a:buChar char="•"/>
              <a:defRPr/>
            </a:pPr>
            <a:r>
              <a:rPr lang="en-US" sz="3200" dirty="0">
                <a:latin typeface="Gill Sans Light"/>
                <a:cs typeface="Gill Sans Light"/>
              </a:rPr>
              <a:t>Authorization Keys required for OE Touch</a:t>
            </a:r>
          </a:p>
          <a:p>
            <a:pPr marL="800100" lvl="1" indent="-342900" algn="l">
              <a:buFont typeface="Arial"/>
              <a:buChar char="•"/>
              <a:defRPr/>
            </a:pPr>
            <a:r>
              <a:rPr lang="en-US" sz="3200" b="1" dirty="0">
                <a:latin typeface="Gill Sans Light"/>
                <a:cs typeface="Gill Sans Light"/>
              </a:rPr>
              <a:t>SOE.OPEN.PRICE.EDIT</a:t>
            </a:r>
            <a:r>
              <a:rPr lang="en-US" sz="3200" dirty="0">
                <a:latin typeface="Gill Sans Light"/>
                <a:cs typeface="Gill Sans Light"/>
              </a:rPr>
              <a:t> – ability to change price and edit quote</a:t>
            </a:r>
          </a:p>
          <a:p>
            <a:pPr marL="800100" lvl="1" indent="-342900" algn="l">
              <a:buFont typeface="Arial"/>
              <a:buChar char="•"/>
              <a:defRPr/>
            </a:pPr>
            <a:r>
              <a:rPr lang="en-US" sz="3200" b="1" dirty="0">
                <a:latin typeface="Gill Sans Light"/>
                <a:cs typeface="Gill Sans Light"/>
              </a:rPr>
              <a:t>COGS.VIEW</a:t>
            </a:r>
            <a:r>
              <a:rPr lang="en-US" sz="3200" dirty="0">
                <a:latin typeface="Gill Sans Light"/>
                <a:cs typeface="Gill Sans Light"/>
              </a:rPr>
              <a:t> – ability to see COGS</a:t>
            </a:r>
          </a:p>
          <a:p>
            <a:pPr marL="800100" lvl="1" indent="-342900" algn="l">
              <a:buFont typeface="Arial"/>
              <a:buChar char="•"/>
              <a:defRPr/>
            </a:pPr>
            <a:r>
              <a:rPr lang="en-US" sz="3200" b="1" dirty="0">
                <a:latin typeface="Gill Sans Light"/>
                <a:cs typeface="Gill Sans Light"/>
              </a:rPr>
              <a:t>COST.VIEW</a:t>
            </a:r>
            <a:r>
              <a:rPr lang="en-US" sz="3200" dirty="0">
                <a:latin typeface="Gill Sans Light"/>
                <a:cs typeface="Gill Sans Light"/>
              </a:rPr>
              <a:t> – ability to see COMM Cost</a:t>
            </a:r>
          </a:p>
          <a:p>
            <a:pPr marL="800100" lvl="1" indent="-342900" algn="l">
              <a:buFont typeface="Arial"/>
              <a:buChar char="•"/>
              <a:defRPr/>
            </a:pPr>
            <a:r>
              <a:rPr lang="en-US" sz="3200" b="1" dirty="0">
                <a:latin typeface="Gill Sans Light"/>
                <a:cs typeface="Gill Sans Light"/>
              </a:rPr>
              <a:t>SOE.COST.EDIT</a:t>
            </a:r>
            <a:r>
              <a:rPr lang="en-US" sz="3200" dirty="0">
                <a:latin typeface="Gill Sans Light"/>
                <a:cs typeface="Gill Sans Light"/>
              </a:rPr>
              <a:t> – ability to see basis fields Order COGS/Comm</a:t>
            </a:r>
          </a:p>
          <a:p>
            <a:pPr marL="342900" indent="-342900" algn="l">
              <a:buFont typeface="Arial"/>
              <a:buChar char="•"/>
              <a:defRPr/>
            </a:pPr>
            <a:endParaRPr lang="en-US" sz="3200" b="1" dirty="0">
              <a:latin typeface="Gill Sans Light"/>
              <a:cs typeface="Gill Sans Light"/>
            </a:endParaRPr>
          </a:p>
          <a:p>
            <a:pPr marL="342900" indent="-342900" algn="l">
              <a:buFont typeface="Arial"/>
              <a:buChar char="•"/>
              <a:defRPr/>
            </a:pPr>
            <a:r>
              <a:rPr lang="en-US" sz="3200" dirty="0">
                <a:latin typeface="Gill Sans Light"/>
                <a:cs typeface="Gill Sans Light"/>
              </a:rPr>
              <a:t>Changing price in OE Touch respects the following Auth Keys</a:t>
            </a:r>
          </a:p>
          <a:p>
            <a:pPr marL="800100" lvl="1" indent="-342900" algn="l">
              <a:buFont typeface="Arial"/>
              <a:buChar char="•"/>
              <a:defRPr/>
            </a:pPr>
            <a:r>
              <a:rPr lang="en-US" sz="3200" b="1" dirty="0">
                <a:latin typeface="Gill Sans Light"/>
                <a:cs typeface="Gill Sans Light"/>
              </a:rPr>
              <a:t>SOE.EDIT.IAO.INV.PRICE</a:t>
            </a:r>
          </a:p>
          <a:p>
            <a:pPr marL="800100" lvl="1" indent="-342900" algn="l">
              <a:buFont typeface="Arial"/>
              <a:buChar char="•"/>
              <a:defRPr/>
            </a:pPr>
            <a:r>
              <a:rPr lang="en-US" sz="3200" b="1" dirty="0">
                <a:latin typeface="Gill Sans Light"/>
                <a:cs typeface="Gill Sans Light"/>
              </a:rPr>
              <a:t>SOE.OVRD.NO.PRC.CHANGE</a:t>
            </a:r>
          </a:p>
          <a:p>
            <a:pPr marL="800100" lvl="1" indent="-342900" algn="l">
              <a:buFont typeface="Arial"/>
              <a:buChar char="•"/>
              <a:defRPr/>
            </a:pPr>
            <a:r>
              <a:rPr lang="en-US" sz="3200" b="1" dirty="0">
                <a:latin typeface="Gill Sans Light"/>
                <a:cs typeface="Gill Sans Light"/>
              </a:rPr>
              <a:t>PRICE.CHANGE.OVRD</a:t>
            </a:r>
          </a:p>
          <a:p>
            <a:pPr marL="800100" lvl="1" indent="-342900" algn="l">
              <a:buFont typeface="Arial"/>
              <a:buChar char="•"/>
              <a:defRPr/>
            </a:pPr>
            <a:r>
              <a:rPr lang="en-US" sz="3200" b="1" dirty="0">
                <a:latin typeface="Gill Sans Light"/>
                <a:cs typeface="Gill Sans Light"/>
              </a:rPr>
              <a:t>SOE.MIN.GP</a:t>
            </a:r>
          </a:p>
          <a:p>
            <a:pPr marL="800100" lvl="1" indent="-342900" algn="l">
              <a:buFont typeface="Arial"/>
              <a:buChar char="•"/>
              <a:defRPr/>
            </a:pPr>
            <a:r>
              <a:rPr lang="en-US" sz="3200" b="1" dirty="0">
                <a:latin typeface="Gill Sans Light"/>
                <a:cs typeface="Gill Sans Light"/>
              </a:rPr>
              <a:t>SOE.MAX.DISC</a:t>
            </a:r>
          </a:p>
          <a:p>
            <a:pPr marL="800100" lvl="1" indent="-342900" algn="l">
              <a:buFont typeface="Arial"/>
              <a:buChar char="•"/>
              <a:defRPr/>
            </a:pPr>
            <a:r>
              <a:rPr lang="en-US" sz="3200" b="1" dirty="0" smtClean="0">
                <a:latin typeface="Gill Sans Light"/>
                <a:cs typeface="Gill Sans Light"/>
              </a:rPr>
              <a:t>SOE.MIN.SELL.PRICE</a:t>
            </a:r>
            <a:endParaRPr lang="en-US" sz="3600" dirty="0">
              <a:latin typeface="Gill Sans Light"/>
              <a:cs typeface="Gill Sans Light"/>
            </a:endParaRPr>
          </a:p>
        </p:txBody>
      </p:sp>
      <p:sp>
        <p:nvSpPr>
          <p:cNvPr id="20484" name="Rectangle 4"/>
          <p:cNvSpPr>
            <a:spLocks/>
          </p:cNvSpPr>
          <p:nvPr/>
        </p:nvSpPr>
        <p:spPr bwMode="auto">
          <a:xfrm>
            <a:off x="0" y="0"/>
            <a:ext cx="13017500" cy="723900"/>
          </a:xfrm>
          <a:prstGeom prst="rect">
            <a:avLst/>
          </a:prstGeom>
          <a:solidFill>
            <a:srgbClr val="2498D7"/>
          </a:solidFill>
          <a:ln w="25400">
            <a:solidFill>
              <a:srgbClr val="2498D7"/>
            </a:solidFill>
            <a:miter lim="800000"/>
            <a:headEnd/>
            <a:tailEnd/>
          </a:ln>
        </p:spPr>
        <p:txBody>
          <a:bodyPr lIns="0" tIns="0" rIns="0" bIns="0"/>
          <a:lstStyle/>
          <a:p>
            <a:endParaRPr lang="en-US"/>
          </a:p>
        </p:txBody>
      </p:sp>
      <p:sp>
        <p:nvSpPr>
          <p:cNvPr id="6" name="Rectangle 2"/>
          <p:cNvSpPr>
            <a:spLocks/>
          </p:cNvSpPr>
          <p:nvPr/>
        </p:nvSpPr>
        <p:spPr bwMode="auto">
          <a:xfrm>
            <a:off x="0" y="914400"/>
            <a:ext cx="130048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r>
              <a:rPr lang="en-US" sz="5000" b="1" dirty="0">
                <a:solidFill>
                  <a:schemeClr val="tx1"/>
                </a:solidFill>
                <a:ea typeface="ＭＳ Ｐゴシック" charset="0"/>
                <a:cs typeface="ＭＳ Ｐゴシック" charset="0"/>
              </a:rPr>
              <a:t>OE Touch 3.4.0 Eclipse Settings</a:t>
            </a:r>
          </a:p>
        </p:txBody>
      </p:sp>
    </p:spTree>
    <p:extLst>
      <p:ext uri="{BB962C8B-B14F-4D97-AF65-F5344CB8AC3E}">
        <p14:creationId xmlns:p14="http://schemas.microsoft.com/office/powerpoint/2010/main" val="371335152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p:cNvSpPr>
          <p:nvPr/>
        </p:nvSpPr>
        <p:spPr bwMode="auto">
          <a:xfrm>
            <a:off x="863600" y="2317750"/>
            <a:ext cx="11531600" cy="195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algn="l"/>
            <a:endParaRPr lang="en-US">
              <a:solidFill>
                <a:schemeClr val="tx1"/>
              </a:solidFill>
              <a:latin typeface="Gill Sans Light" charset="0"/>
              <a:ea typeface="ＭＳ Ｐゴシック" charset="0"/>
              <a:cs typeface="ＭＳ Ｐゴシック" charset="0"/>
              <a:sym typeface="Gill Sans Light" charset="0"/>
            </a:endParaRPr>
          </a:p>
          <a:p>
            <a:pPr algn="l"/>
            <a:endParaRPr lang="en-US">
              <a:solidFill>
                <a:schemeClr val="tx1"/>
              </a:solidFill>
              <a:ea typeface="ＭＳ Ｐゴシック" charset="0"/>
              <a:cs typeface="ＭＳ Ｐゴシック" charset="0"/>
            </a:endParaRPr>
          </a:p>
          <a:p>
            <a:pPr algn="l"/>
            <a:endParaRPr lang="en-US">
              <a:solidFill>
                <a:schemeClr val="tx1"/>
              </a:solidFill>
              <a:ea typeface="ＭＳ Ｐゴシック" charset="0"/>
              <a:cs typeface="ＭＳ Ｐゴシック" charset="0"/>
            </a:endParaRPr>
          </a:p>
        </p:txBody>
      </p:sp>
      <p:sp>
        <p:nvSpPr>
          <p:cNvPr id="20483" name="Rectangle 1"/>
          <p:cNvSpPr>
            <a:spLocks noChangeArrowheads="1"/>
          </p:cNvSpPr>
          <p:nvPr/>
        </p:nvSpPr>
        <p:spPr bwMode="auto">
          <a:xfrm>
            <a:off x="787400" y="2071092"/>
            <a:ext cx="12039600" cy="6986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42900" indent="-342900" algn="l">
              <a:buFont typeface="Arial"/>
              <a:buChar char="•"/>
              <a:defRPr/>
            </a:pPr>
            <a:r>
              <a:rPr lang="en-US" sz="3200" b="1" dirty="0">
                <a:latin typeface="Gill Sans Light"/>
                <a:cs typeface="Gill Sans Light"/>
              </a:rPr>
              <a:t>Customer Maintenance – Innovo User Defined Screen</a:t>
            </a:r>
          </a:p>
          <a:p>
            <a:pPr marL="800100" lvl="1" indent="-342900" algn="l">
              <a:buFont typeface="Arial"/>
              <a:buChar char="•"/>
              <a:defRPr/>
            </a:pPr>
            <a:r>
              <a:rPr lang="en-US" sz="3200" dirty="0">
                <a:latin typeface="Gill Sans Light"/>
                <a:cs typeface="Gill Sans Light"/>
              </a:rPr>
              <a:t>Product Status hotkey – allows you to limit or extend what product statuses a customer can see</a:t>
            </a:r>
          </a:p>
          <a:p>
            <a:pPr marL="800100" lvl="1" indent="-342900" algn="l">
              <a:buFont typeface="Arial"/>
              <a:buChar char="•"/>
              <a:defRPr/>
            </a:pPr>
            <a:endParaRPr lang="en-US" sz="3200" dirty="0">
              <a:latin typeface="Gill Sans Light"/>
              <a:cs typeface="Gill Sans Light"/>
            </a:endParaRPr>
          </a:p>
          <a:p>
            <a:pPr marL="800100" lvl="1" indent="-342900" algn="l">
              <a:buFont typeface="Arial"/>
              <a:buChar char="•"/>
              <a:defRPr/>
            </a:pPr>
            <a:r>
              <a:rPr lang="en-US" sz="3200" dirty="0">
                <a:latin typeface="Gill Sans Light"/>
                <a:cs typeface="Gill Sans Light"/>
              </a:rPr>
              <a:t>Note: Control File, Valid WOE Product Statuses is where you set the product statuses a customer/employee can see in the app </a:t>
            </a:r>
          </a:p>
          <a:p>
            <a:pPr marL="800100" lvl="1" indent="-342900" algn="l">
              <a:buFont typeface="Arial"/>
              <a:buChar char="•"/>
              <a:defRPr/>
            </a:pPr>
            <a:endParaRPr lang="en-US" sz="3200" dirty="0">
              <a:latin typeface="Gill Sans Light"/>
              <a:cs typeface="Gill Sans Light"/>
            </a:endParaRPr>
          </a:p>
          <a:p>
            <a:pPr marL="342900" indent="-342900" algn="l">
              <a:buFont typeface="Arial"/>
              <a:buChar char="•"/>
              <a:defRPr/>
            </a:pPr>
            <a:r>
              <a:rPr lang="en-US" sz="3200" b="1" dirty="0">
                <a:latin typeface="Gill Sans Light"/>
                <a:cs typeface="Gill Sans Light"/>
              </a:rPr>
              <a:t>Tip: </a:t>
            </a:r>
            <a:r>
              <a:rPr lang="en-US" sz="3200" dirty="0">
                <a:latin typeface="Gill Sans Light"/>
                <a:cs typeface="Gill Sans Light"/>
              </a:rPr>
              <a:t>If you only want customers to see Stock products but you want employees to see Stock and NonStock products, you can enable this by setting </a:t>
            </a:r>
            <a:r>
              <a:rPr lang="en-US" sz="3200" b="1" dirty="0">
                <a:latin typeface="Gill Sans Light"/>
                <a:cs typeface="Gill Sans Light"/>
              </a:rPr>
              <a:t>Valid WOE Product Statuses </a:t>
            </a:r>
            <a:r>
              <a:rPr lang="en-US" sz="3200" dirty="0">
                <a:latin typeface="Gill Sans Light"/>
                <a:cs typeface="Gill Sans Light"/>
              </a:rPr>
              <a:t>to just Stock and then setting control file, </a:t>
            </a:r>
            <a:r>
              <a:rPr lang="en-US" sz="3200" b="1" dirty="0">
                <a:latin typeface="Gill Sans Light"/>
                <a:cs typeface="Gill Sans Light"/>
              </a:rPr>
              <a:t>Innovo OE Touch Display NonStock Products for Employees</a:t>
            </a:r>
            <a:r>
              <a:rPr lang="en-US" sz="3200" dirty="0">
                <a:latin typeface="Gill Sans Light"/>
                <a:cs typeface="Gill Sans Light"/>
              </a:rPr>
              <a:t> to Yes. </a:t>
            </a:r>
          </a:p>
          <a:p>
            <a:pPr algn="l">
              <a:defRPr/>
            </a:pPr>
            <a:endParaRPr lang="en-US" sz="3200" dirty="0">
              <a:latin typeface="Gill Sans Light"/>
              <a:cs typeface="Gill Sans Light"/>
            </a:endParaRPr>
          </a:p>
          <a:p>
            <a:pPr marL="342900" indent="-342900" algn="l">
              <a:buFont typeface="Arial"/>
              <a:buChar char="•"/>
              <a:defRPr/>
            </a:pPr>
            <a:r>
              <a:rPr lang="en-US" sz="3200" dirty="0">
                <a:latin typeface="Gill Sans Light"/>
                <a:cs typeface="Gill Sans Light"/>
              </a:rPr>
              <a:t>Catalog products can also be displayed for employees only</a:t>
            </a:r>
            <a:r>
              <a:rPr lang="en-US" sz="3200" dirty="0" smtClean="0">
                <a:latin typeface="Gill Sans Light"/>
                <a:cs typeface="Gill Sans Light"/>
              </a:rPr>
              <a:t>!</a:t>
            </a:r>
            <a:endParaRPr lang="en-US" sz="3600" dirty="0">
              <a:latin typeface="Gill Sans Light"/>
              <a:cs typeface="Gill Sans Light"/>
            </a:endParaRPr>
          </a:p>
        </p:txBody>
      </p:sp>
      <p:sp>
        <p:nvSpPr>
          <p:cNvPr id="20484" name="Rectangle 4"/>
          <p:cNvSpPr>
            <a:spLocks/>
          </p:cNvSpPr>
          <p:nvPr/>
        </p:nvSpPr>
        <p:spPr bwMode="auto">
          <a:xfrm>
            <a:off x="0" y="0"/>
            <a:ext cx="13017500" cy="723900"/>
          </a:xfrm>
          <a:prstGeom prst="rect">
            <a:avLst/>
          </a:prstGeom>
          <a:solidFill>
            <a:srgbClr val="2498D7"/>
          </a:solidFill>
          <a:ln w="25400">
            <a:solidFill>
              <a:srgbClr val="2498D7"/>
            </a:solidFill>
            <a:miter lim="800000"/>
            <a:headEnd/>
            <a:tailEnd/>
          </a:ln>
        </p:spPr>
        <p:txBody>
          <a:bodyPr lIns="0" tIns="0" rIns="0" bIns="0"/>
          <a:lstStyle/>
          <a:p>
            <a:endParaRPr lang="en-US"/>
          </a:p>
        </p:txBody>
      </p:sp>
      <p:sp>
        <p:nvSpPr>
          <p:cNvPr id="13" name="Rectangle 2"/>
          <p:cNvSpPr>
            <a:spLocks/>
          </p:cNvSpPr>
          <p:nvPr/>
        </p:nvSpPr>
        <p:spPr bwMode="auto">
          <a:xfrm>
            <a:off x="0" y="914400"/>
            <a:ext cx="130048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r>
              <a:rPr lang="en-US" sz="5000" b="1" dirty="0">
                <a:solidFill>
                  <a:schemeClr val="tx1"/>
                </a:solidFill>
                <a:ea typeface="ＭＳ Ｐゴシック" charset="0"/>
                <a:cs typeface="ＭＳ Ｐゴシック" charset="0"/>
              </a:rPr>
              <a:t>OE Touch 3.4.0 Eclipse Settings</a:t>
            </a:r>
          </a:p>
        </p:txBody>
      </p:sp>
    </p:spTree>
    <p:extLst>
      <p:ext uri="{BB962C8B-B14F-4D97-AF65-F5344CB8AC3E}">
        <p14:creationId xmlns:p14="http://schemas.microsoft.com/office/powerpoint/2010/main" val="36271876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p:cNvSpPr>
          <p:nvPr/>
        </p:nvSpPr>
        <p:spPr bwMode="auto">
          <a:xfrm>
            <a:off x="863600" y="2317750"/>
            <a:ext cx="11531600" cy="195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algn="l"/>
            <a:endParaRPr lang="en-US">
              <a:solidFill>
                <a:schemeClr val="tx1"/>
              </a:solidFill>
              <a:latin typeface="Gill Sans Light" charset="0"/>
              <a:ea typeface="ＭＳ Ｐゴシック" charset="0"/>
              <a:cs typeface="ＭＳ Ｐゴシック" charset="0"/>
              <a:sym typeface="Gill Sans Light" charset="0"/>
            </a:endParaRPr>
          </a:p>
          <a:p>
            <a:pPr algn="l"/>
            <a:endParaRPr lang="en-US">
              <a:solidFill>
                <a:schemeClr val="tx1"/>
              </a:solidFill>
              <a:ea typeface="ＭＳ Ｐゴシック" charset="0"/>
              <a:cs typeface="ＭＳ Ｐゴシック" charset="0"/>
            </a:endParaRPr>
          </a:p>
          <a:p>
            <a:pPr algn="l"/>
            <a:endParaRPr lang="en-US">
              <a:solidFill>
                <a:schemeClr val="tx1"/>
              </a:solidFill>
              <a:ea typeface="ＭＳ Ｐゴシック" charset="0"/>
              <a:cs typeface="ＭＳ Ｐゴシック" charset="0"/>
            </a:endParaRPr>
          </a:p>
        </p:txBody>
      </p:sp>
      <p:sp>
        <p:nvSpPr>
          <p:cNvPr id="20483" name="Rectangle 1"/>
          <p:cNvSpPr>
            <a:spLocks noChangeArrowheads="1"/>
          </p:cNvSpPr>
          <p:nvPr/>
        </p:nvSpPr>
        <p:spPr bwMode="auto">
          <a:xfrm>
            <a:off x="787400" y="2071092"/>
            <a:ext cx="12039600" cy="61863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42900" indent="-342900" algn="l">
              <a:buFont typeface="Arial"/>
              <a:buChar char="•"/>
              <a:defRPr/>
            </a:pPr>
            <a:r>
              <a:rPr lang="en-US" sz="3200" b="1" dirty="0">
                <a:latin typeface="Gill Sans Light"/>
                <a:cs typeface="Gill Sans Light"/>
              </a:rPr>
              <a:t>New Control Files</a:t>
            </a:r>
          </a:p>
          <a:p>
            <a:pPr marL="800100" lvl="1" indent="-342900" algn="l">
              <a:buFont typeface="Arial"/>
              <a:buChar char="•"/>
              <a:defRPr/>
            </a:pPr>
            <a:r>
              <a:rPr lang="en-US" sz="3200" dirty="0">
                <a:latin typeface="Gill Sans Light"/>
                <a:cs typeface="Gill Sans Light"/>
              </a:rPr>
              <a:t>Innovo OE Touch Customer Email Override</a:t>
            </a:r>
          </a:p>
          <a:p>
            <a:pPr marL="800100" lvl="1" indent="-342900" algn="l">
              <a:buFont typeface="Arial"/>
              <a:buChar char="•"/>
              <a:defRPr/>
            </a:pPr>
            <a:r>
              <a:rPr lang="en-US" sz="3200" dirty="0">
                <a:latin typeface="Gill Sans Light"/>
                <a:cs typeface="Gill Sans Light"/>
              </a:rPr>
              <a:t>Innovo OE Touch Display Default Shipping Instructions</a:t>
            </a:r>
          </a:p>
          <a:p>
            <a:pPr marL="800100" lvl="1" indent="-342900" algn="l">
              <a:buFont typeface="Arial"/>
              <a:buChar char="•"/>
              <a:defRPr/>
            </a:pPr>
            <a:r>
              <a:rPr lang="en-US" sz="3200" dirty="0">
                <a:latin typeface="Gill Sans Light"/>
                <a:cs typeface="Gill Sans Light"/>
              </a:rPr>
              <a:t>Innovo OE Touch Show Consignment Availability</a:t>
            </a:r>
          </a:p>
          <a:p>
            <a:pPr marL="800100" lvl="1" indent="-342900" algn="l">
              <a:buFont typeface="Arial"/>
              <a:buChar char="•"/>
              <a:defRPr/>
            </a:pPr>
            <a:r>
              <a:rPr lang="en-US" sz="3200" dirty="0">
                <a:latin typeface="Gill Sans Light"/>
                <a:cs typeface="Gill Sans Light"/>
              </a:rPr>
              <a:t>Innovo OE Touch Default Qty Break List to Largest</a:t>
            </a:r>
          </a:p>
          <a:p>
            <a:pPr marL="800100" lvl="1" indent="-342900" algn="l">
              <a:buFont typeface="Arial"/>
              <a:buChar char="•"/>
              <a:defRPr/>
            </a:pPr>
            <a:r>
              <a:rPr lang="en-US" sz="3200" dirty="0">
                <a:latin typeface="Gill Sans Light"/>
                <a:cs typeface="Gill Sans Light"/>
              </a:rPr>
              <a:t>Innovo OE Touch Valid User Order Views</a:t>
            </a:r>
          </a:p>
          <a:p>
            <a:pPr marL="342900" indent="-342900" algn="l">
              <a:buFont typeface="Arial"/>
              <a:buChar char="•"/>
              <a:defRPr/>
            </a:pPr>
            <a:endParaRPr lang="en-US" sz="3200" dirty="0">
              <a:latin typeface="Gill Sans Light"/>
              <a:cs typeface="Gill Sans Light"/>
            </a:endParaRPr>
          </a:p>
          <a:p>
            <a:pPr marL="342900" indent="-342900" algn="l">
              <a:buFont typeface="Arial"/>
              <a:buChar char="•"/>
              <a:defRPr/>
            </a:pPr>
            <a:r>
              <a:rPr lang="en-US" sz="3200" b="1" dirty="0">
                <a:latin typeface="Gill Sans Light"/>
                <a:cs typeface="Gill Sans Light"/>
              </a:rPr>
              <a:t>Showroom Control Files (just wanted to point them out)</a:t>
            </a:r>
          </a:p>
          <a:p>
            <a:pPr marL="800100" lvl="1" indent="-342900" algn="l">
              <a:buFont typeface="Arial"/>
              <a:buChar char="•"/>
              <a:defRPr/>
            </a:pPr>
            <a:r>
              <a:rPr lang="en-US" sz="3200" dirty="0">
                <a:latin typeface="Gill Sans Light"/>
                <a:cs typeface="Gill Sans Light"/>
              </a:rPr>
              <a:t>Innovo Document Overrides for Printing</a:t>
            </a:r>
          </a:p>
          <a:p>
            <a:pPr marL="800100" lvl="1" indent="-342900" algn="l">
              <a:buFont typeface="Arial"/>
              <a:buChar char="•"/>
              <a:defRPr/>
            </a:pPr>
            <a:r>
              <a:rPr lang="en-US" sz="3200" dirty="0">
                <a:latin typeface="Gill Sans Light"/>
                <a:cs typeface="Gill Sans Light"/>
              </a:rPr>
              <a:t>Innovo OE Touch Sales Source for Showroom</a:t>
            </a:r>
          </a:p>
          <a:p>
            <a:pPr marL="800100" lvl="1" indent="-342900" algn="l">
              <a:buFont typeface="Arial"/>
              <a:buChar char="•"/>
              <a:defRPr/>
            </a:pPr>
            <a:r>
              <a:rPr lang="en-US" sz="3200" dirty="0">
                <a:latin typeface="Gill Sans Light"/>
                <a:cs typeface="Gill Sans Light"/>
              </a:rPr>
              <a:t>Innovo OE Touch Showroom Comment Type for Room Tag</a:t>
            </a:r>
          </a:p>
        </p:txBody>
      </p:sp>
      <p:sp>
        <p:nvSpPr>
          <p:cNvPr id="20484" name="Rectangle 4"/>
          <p:cNvSpPr>
            <a:spLocks/>
          </p:cNvSpPr>
          <p:nvPr/>
        </p:nvSpPr>
        <p:spPr bwMode="auto">
          <a:xfrm>
            <a:off x="0" y="0"/>
            <a:ext cx="13017500" cy="723900"/>
          </a:xfrm>
          <a:prstGeom prst="rect">
            <a:avLst/>
          </a:prstGeom>
          <a:solidFill>
            <a:srgbClr val="2498D7"/>
          </a:solidFill>
          <a:ln w="25400">
            <a:solidFill>
              <a:srgbClr val="2498D7"/>
            </a:solidFill>
            <a:miter lim="800000"/>
            <a:headEnd/>
            <a:tailEnd/>
          </a:ln>
        </p:spPr>
        <p:txBody>
          <a:bodyPr lIns="0" tIns="0" rIns="0" bIns="0"/>
          <a:lstStyle/>
          <a:p>
            <a:endParaRPr lang="en-US"/>
          </a:p>
        </p:txBody>
      </p:sp>
      <p:sp>
        <p:nvSpPr>
          <p:cNvPr id="8" name="Rectangle 2"/>
          <p:cNvSpPr>
            <a:spLocks/>
          </p:cNvSpPr>
          <p:nvPr/>
        </p:nvSpPr>
        <p:spPr bwMode="auto">
          <a:xfrm>
            <a:off x="0" y="914400"/>
            <a:ext cx="130048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r>
              <a:rPr lang="en-US" sz="5000" b="1" dirty="0">
                <a:solidFill>
                  <a:schemeClr val="tx1"/>
                </a:solidFill>
                <a:ea typeface="ＭＳ Ｐゴシック" charset="0"/>
                <a:cs typeface="ＭＳ Ｐゴシック" charset="0"/>
              </a:rPr>
              <a:t>OE Touch 3.4.0 Eclipse Settings</a:t>
            </a:r>
          </a:p>
        </p:txBody>
      </p:sp>
    </p:spTree>
    <p:extLst>
      <p:ext uri="{BB962C8B-B14F-4D97-AF65-F5344CB8AC3E}">
        <p14:creationId xmlns:p14="http://schemas.microsoft.com/office/powerpoint/2010/main" val="358211295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p:cNvSpPr>
          <p:nvPr/>
        </p:nvSpPr>
        <p:spPr bwMode="auto">
          <a:xfrm>
            <a:off x="863600" y="2317750"/>
            <a:ext cx="11531600" cy="195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algn="l"/>
            <a:endParaRPr lang="en-US">
              <a:solidFill>
                <a:schemeClr val="tx1"/>
              </a:solidFill>
              <a:latin typeface="Gill Sans Light" charset="0"/>
              <a:ea typeface="ＭＳ Ｐゴシック" charset="0"/>
              <a:cs typeface="ＭＳ Ｐゴシック" charset="0"/>
              <a:sym typeface="Gill Sans Light" charset="0"/>
            </a:endParaRPr>
          </a:p>
          <a:p>
            <a:pPr algn="l"/>
            <a:endParaRPr lang="en-US">
              <a:solidFill>
                <a:schemeClr val="tx1"/>
              </a:solidFill>
              <a:ea typeface="ＭＳ Ｐゴシック" charset="0"/>
              <a:cs typeface="ＭＳ Ｐゴシック" charset="0"/>
            </a:endParaRPr>
          </a:p>
          <a:p>
            <a:pPr algn="l"/>
            <a:endParaRPr lang="en-US">
              <a:solidFill>
                <a:schemeClr val="tx1"/>
              </a:solidFill>
              <a:ea typeface="ＭＳ Ｐゴシック" charset="0"/>
              <a:cs typeface="ＭＳ Ｐゴシック" charset="0"/>
            </a:endParaRPr>
          </a:p>
        </p:txBody>
      </p:sp>
      <p:sp>
        <p:nvSpPr>
          <p:cNvPr id="20483" name="Rectangle 1"/>
          <p:cNvSpPr>
            <a:spLocks noChangeArrowheads="1"/>
          </p:cNvSpPr>
          <p:nvPr/>
        </p:nvSpPr>
        <p:spPr bwMode="auto">
          <a:xfrm>
            <a:off x="787400" y="2071092"/>
            <a:ext cx="12039600" cy="64940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42900" indent="-342900" algn="l">
              <a:buFont typeface="Arial"/>
              <a:buChar char="•"/>
              <a:defRPr/>
            </a:pPr>
            <a:r>
              <a:rPr lang="en-US" sz="3200" b="1" dirty="0">
                <a:latin typeface="Gill Sans Light"/>
                <a:cs typeface="Gill Sans Light"/>
              </a:rPr>
              <a:t>Innovo User Defined Utility</a:t>
            </a:r>
          </a:p>
          <a:p>
            <a:pPr marL="800100" lvl="1" indent="-342900" algn="l">
              <a:buFont typeface="Arial"/>
              <a:buChar char="•"/>
              <a:defRPr/>
            </a:pPr>
            <a:r>
              <a:rPr lang="en-US" sz="3200" dirty="0">
                <a:latin typeface="Gill Sans Light"/>
                <a:cs typeface="Gill Sans Light"/>
              </a:rPr>
              <a:t>We have four Innovo User Defined files where we store information relative to just the Innovo apps.</a:t>
            </a:r>
          </a:p>
          <a:p>
            <a:pPr marL="800100" lvl="1" indent="-342900" algn="l">
              <a:buFont typeface="Arial"/>
              <a:buChar char="•"/>
              <a:defRPr/>
            </a:pPr>
            <a:r>
              <a:rPr lang="en-US" sz="3200" dirty="0">
                <a:latin typeface="Gill Sans Light"/>
                <a:cs typeface="Gill Sans Light"/>
              </a:rPr>
              <a:t>NOVO_CUSTOMER_AUTH</a:t>
            </a:r>
          </a:p>
          <a:p>
            <a:pPr marL="800100" lvl="1" indent="-342900" algn="l">
              <a:buFont typeface="Arial"/>
              <a:buChar char="•"/>
              <a:defRPr/>
            </a:pPr>
            <a:r>
              <a:rPr lang="en-US" sz="3200" dirty="0">
                <a:latin typeface="Gill Sans Light"/>
                <a:cs typeface="Gill Sans Light"/>
              </a:rPr>
              <a:t>NOVO_CONTACT_AUTH</a:t>
            </a:r>
          </a:p>
          <a:p>
            <a:pPr marL="800100" lvl="1" indent="-342900" algn="l">
              <a:buFont typeface="Arial"/>
              <a:buChar char="•"/>
              <a:defRPr/>
            </a:pPr>
            <a:r>
              <a:rPr lang="en-US" sz="3200" dirty="0">
                <a:latin typeface="Gill Sans Light"/>
                <a:cs typeface="Gill Sans Light"/>
              </a:rPr>
              <a:t>NOVO_USER_AUTH</a:t>
            </a:r>
          </a:p>
          <a:p>
            <a:pPr marL="800100" lvl="1" indent="-342900" algn="l">
              <a:buFont typeface="Arial"/>
              <a:buChar char="•"/>
              <a:defRPr/>
            </a:pPr>
            <a:r>
              <a:rPr lang="en-US" sz="3200" dirty="0">
                <a:latin typeface="Gill Sans Light"/>
                <a:cs typeface="Gill Sans Light"/>
              </a:rPr>
              <a:t>NOVO_BRANCH_HOURS</a:t>
            </a:r>
          </a:p>
          <a:p>
            <a:pPr marL="800100" lvl="1" indent="-342900" algn="l">
              <a:buFont typeface="Arial"/>
              <a:buChar char="•"/>
              <a:defRPr/>
            </a:pPr>
            <a:endParaRPr lang="en-US" sz="3200" dirty="0">
              <a:latin typeface="Gill Sans Light"/>
              <a:cs typeface="Gill Sans Light"/>
            </a:endParaRPr>
          </a:p>
          <a:p>
            <a:pPr marL="342900" indent="-342900" algn="l">
              <a:buFont typeface="Arial"/>
              <a:buChar char="•"/>
              <a:defRPr/>
            </a:pPr>
            <a:r>
              <a:rPr lang="en-US" sz="3200" dirty="0">
                <a:latin typeface="Gill Sans Light"/>
                <a:cs typeface="Gill Sans Light"/>
              </a:rPr>
              <a:t>Currently, there is no way to mass load to these files for all of your customers, contacts, users, etc. unless the record for the associated parent file already exists in our UD file. </a:t>
            </a:r>
          </a:p>
          <a:p>
            <a:pPr marL="800100" lvl="1" indent="-342900" algn="l">
              <a:buFont typeface="Arial"/>
              <a:buChar char="•"/>
              <a:defRPr/>
            </a:pPr>
            <a:r>
              <a:rPr lang="en-US" sz="3200" dirty="0">
                <a:latin typeface="Gill Sans Light"/>
                <a:cs typeface="Gill Sans Light"/>
              </a:rPr>
              <a:t>The only way to create a record is to edit the associated Innovo User Defined screen.</a:t>
            </a:r>
          </a:p>
        </p:txBody>
      </p:sp>
      <p:sp>
        <p:nvSpPr>
          <p:cNvPr id="20484" name="Rectangle 4"/>
          <p:cNvSpPr>
            <a:spLocks/>
          </p:cNvSpPr>
          <p:nvPr/>
        </p:nvSpPr>
        <p:spPr bwMode="auto">
          <a:xfrm>
            <a:off x="0" y="0"/>
            <a:ext cx="13017500" cy="723900"/>
          </a:xfrm>
          <a:prstGeom prst="rect">
            <a:avLst/>
          </a:prstGeom>
          <a:solidFill>
            <a:srgbClr val="2498D7"/>
          </a:solidFill>
          <a:ln w="25400">
            <a:solidFill>
              <a:srgbClr val="2498D7"/>
            </a:solidFill>
            <a:miter lim="800000"/>
            <a:headEnd/>
            <a:tailEnd/>
          </a:ln>
        </p:spPr>
        <p:txBody>
          <a:bodyPr lIns="0" tIns="0" rIns="0" bIns="0"/>
          <a:lstStyle/>
          <a:p>
            <a:endParaRPr lang="en-US"/>
          </a:p>
        </p:txBody>
      </p:sp>
      <p:sp>
        <p:nvSpPr>
          <p:cNvPr id="8" name="Rectangle 2"/>
          <p:cNvSpPr>
            <a:spLocks/>
          </p:cNvSpPr>
          <p:nvPr/>
        </p:nvSpPr>
        <p:spPr bwMode="auto">
          <a:xfrm>
            <a:off x="0" y="914400"/>
            <a:ext cx="130048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r>
              <a:rPr lang="en-US" sz="5000" b="1" dirty="0">
                <a:solidFill>
                  <a:schemeClr val="tx1"/>
                </a:solidFill>
                <a:ea typeface="ＭＳ Ｐゴシック" charset="0"/>
                <a:cs typeface="ＭＳ Ｐゴシック" charset="0"/>
              </a:rPr>
              <a:t>OE Touch 3.4.0 Eclipse Settings</a:t>
            </a:r>
          </a:p>
        </p:txBody>
      </p:sp>
    </p:spTree>
    <p:extLst>
      <p:ext uri="{BB962C8B-B14F-4D97-AF65-F5344CB8AC3E}">
        <p14:creationId xmlns:p14="http://schemas.microsoft.com/office/powerpoint/2010/main" val="90398158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p:cNvSpPr>
          <p:nvPr/>
        </p:nvSpPr>
        <p:spPr bwMode="auto">
          <a:xfrm>
            <a:off x="863600" y="2317750"/>
            <a:ext cx="11531600" cy="195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algn="l"/>
            <a:endParaRPr lang="en-US">
              <a:solidFill>
                <a:schemeClr val="tx1"/>
              </a:solidFill>
              <a:latin typeface="Gill Sans Light" charset="0"/>
              <a:ea typeface="ＭＳ Ｐゴシック" charset="0"/>
              <a:cs typeface="ＭＳ Ｐゴシック" charset="0"/>
              <a:sym typeface="Gill Sans Light" charset="0"/>
            </a:endParaRPr>
          </a:p>
          <a:p>
            <a:pPr algn="l"/>
            <a:endParaRPr lang="en-US">
              <a:solidFill>
                <a:schemeClr val="tx1"/>
              </a:solidFill>
              <a:ea typeface="ＭＳ Ｐゴシック" charset="0"/>
              <a:cs typeface="ＭＳ Ｐゴシック" charset="0"/>
            </a:endParaRPr>
          </a:p>
          <a:p>
            <a:pPr algn="l"/>
            <a:endParaRPr lang="en-US">
              <a:solidFill>
                <a:schemeClr val="tx1"/>
              </a:solidFill>
              <a:ea typeface="ＭＳ Ｐゴシック" charset="0"/>
              <a:cs typeface="ＭＳ Ｐゴシック" charset="0"/>
            </a:endParaRPr>
          </a:p>
        </p:txBody>
      </p:sp>
      <p:sp>
        <p:nvSpPr>
          <p:cNvPr id="20483" name="Rectangle 1"/>
          <p:cNvSpPr>
            <a:spLocks noChangeArrowheads="1"/>
          </p:cNvSpPr>
          <p:nvPr/>
        </p:nvSpPr>
        <p:spPr bwMode="auto">
          <a:xfrm>
            <a:off x="787400" y="2071092"/>
            <a:ext cx="12039600" cy="40318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42900" indent="-342900" algn="l">
              <a:buFont typeface="Arial"/>
              <a:buChar char="•"/>
              <a:defRPr/>
            </a:pPr>
            <a:r>
              <a:rPr lang="en-US" sz="3200" b="1" dirty="0">
                <a:latin typeface="Gill Sans Light"/>
                <a:cs typeface="Gill Sans Light"/>
              </a:rPr>
              <a:t>Innovo User Defined Utility</a:t>
            </a:r>
          </a:p>
          <a:p>
            <a:pPr marL="800100" lvl="1" indent="-342900" algn="l">
              <a:buFont typeface="Arial"/>
              <a:buChar char="•"/>
              <a:defRPr/>
            </a:pPr>
            <a:r>
              <a:rPr lang="en-US" sz="3200" dirty="0">
                <a:latin typeface="Gill Sans Light"/>
                <a:cs typeface="Gill Sans Light"/>
              </a:rPr>
              <a:t>We have created a new utility where you can create blank records in any of our files in order to enable mass loads.</a:t>
            </a:r>
          </a:p>
          <a:p>
            <a:pPr marL="800100" lvl="1" indent="-342900" algn="l">
              <a:buFont typeface="Arial"/>
              <a:buChar char="•"/>
              <a:defRPr/>
            </a:pPr>
            <a:r>
              <a:rPr lang="en-US" sz="3200" dirty="0">
                <a:latin typeface="Gill Sans Light"/>
                <a:cs typeface="Gill Sans Light"/>
              </a:rPr>
              <a:t>This can be scheduled or run manually and will not interfere with any existing records in our files.</a:t>
            </a:r>
          </a:p>
          <a:p>
            <a:pPr marL="800100" lvl="1" indent="-342900" algn="l">
              <a:buFont typeface="Arial"/>
              <a:buChar char="•"/>
              <a:defRPr/>
            </a:pPr>
            <a:r>
              <a:rPr lang="en-US" sz="3200" dirty="0">
                <a:latin typeface="Gill Sans Light"/>
                <a:cs typeface="Gill Sans Light"/>
              </a:rPr>
              <a:t>This is ETERM only and you will need to add the program to a custom menu.</a:t>
            </a:r>
          </a:p>
          <a:p>
            <a:pPr marL="800100" lvl="1" indent="-342900" algn="l">
              <a:buFont typeface="Arial"/>
              <a:buChar char="•"/>
              <a:defRPr/>
            </a:pPr>
            <a:r>
              <a:rPr lang="en-US" sz="3200" dirty="0">
                <a:latin typeface="Gill Sans Light"/>
                <a:cs typeface="Gill Sans Light"/>
              </a:rPr>
              <a:t>Program name – NOVO.DVR.ADD.UD.RECS</a:t>
            </a:r>
          </a:p>
        </p:txBody>
      </p:sp>
      <p:sp>
        <p:nvSpPr>
          <p:cNvPr id="20484" name="Rectangle 4"/>
          <p:cNvSpPr>
            <a:spLocks/>
          </p:cNvSpPr>
          <p:nvPr/>
        </p:nvSpPr>
        <p:spPr bwMode="auto">
          <a:xfrm>
            <a:off x="0" y="0"/>
            <a:ext cx="13017500" cy="723900"/>
          </a:xfrm>
          <a:prstGeom prst="rect">
            <a:avLst/>
          </a:prstGeom>
          <a:solidFill>
            <a:srgbClr val="2498D7"/>
          </a:solidFill>
          <a:ln w="25400">
            <a:solidFill>
              <a:srgbClr val="2498D7"/>
            </a:solidFill>
            <a:miter lim="800000"/>
            <a:headEnd/>
            <a:tailEnd/>
          </a:ln>
        </p:spPr>
        <p:txBody>
          <a:bodyPr lIns="0" tIns="0" rIns="0" bIns="0"/>
          <a:lstStyle/>
          <a:p>
            <a:endParaRPr lang="en-US"/>
          </a:p>
        </p:txBody>
      </p:sp>
      <p:sp>
        <p:nvSpPr>
          <p:cNvPr id="8" name="Rectangle 2"/>
          <p:cNvSpPr>
            <a:spLocks/>
          </p:cNvSpPr>
          <p:nvPr/>
        </p:nvSpPr>
        <p:spPr bwMode="auto">
          <a:xfrm>
            <a:off x="0" y="914400"/>
            <a:ext cx="130048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r>
              <a:rPr lang="en-US" sz="5000" b="1" dirty="0">
                <a:solidFill>
                  <a:schemeClr val="tx1"/>
                </a:solidFill>
                <a:ea typeface="ＭＳ Ｐゴシック" charset="0"/>
                <a:cs typeface="ＭＳ Ｐゴシック" charset="0"/>
              </a:rPr>
              <a:t>OE Touch 3.4.0 Eclipse Settings</a:t>
            </a:r>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1701800" y="6629400"/>
            <a:ext cx="5686230" cy="2667000"/>
          </a:xfrm>
          <a:prstGeom prst="rect">
            <a:avLst/>
          </a:prstGeom>
        </p:spPr>
      </p:pic>
    </p:spTree>
    <p:extLst>
      <p:ext uri="{BB962C8B-B14F-4D97-AF65-F5344CB8AC3E}">
        <p14:creationId xmlns:p14="http://schemas.microsoft.com/office/powerpoint/2010/main" val="3200973416"/>
      </p:ext>
    </p:extLst>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Subtitle">
  <a:themeElements>
    <a:clrScheme name="">
      <a:dk1>
        <a:srgbClr val="000000"/>
      </a:dk1>
      <a:lt1>
        <a:srgbClr val="FFFFFF"/>
      </a:lt1>
      <a:dk2>
        <a:srgbClr val="000000"/>
      </a:dk2>
      <a:lt2>
        <a:srgbClr val="808080"/>
      </a:lt2>
      <a:accent1>
        <a:srgbClr val="71AEFB"/>
      </a:accent1>
      <a:accent2>
        <a:srgbClr val="333399"/>
      </a:accent2>
      <a:accent3>
        <a:srgbClr val="FFFFFF"/>
      </a:accent3>
      <a:accent4>
        <a:srgbClr val="000000"/>
      </a:accent4>
      <a:accent5>
        <a:srgbClr val="BBD3FD"/>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itle, Bullets &amp; Photo">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ullets">
  <a:themeElements>
    <a:clrScheme name="">
      <a:dk1>
        <a:srgbClr val="000000"/>
      </a:dk1>
      <a:lt1>
        <a:srgbClr val="FFFFFF"/>
      </a:lt1>
      <a:dk2>
        <a:srgbClr val="000000"/>
      </a:dk2>
      <a:lt2>
        <a:srgbClr val="808080"/>
      </a:lt2>
      <a:accent1>
        <a:srgbClr val="71AEFB"/>
      </a:accent1>
      <a:accent2>
        <a:srgbClr val="333399"/>
      </a:accent2>
      <a:accent3>
        <a:srgbClr val="FFFFFF"/>
      </a:accent3>
      <a:accent4>
        <a:srgbClr val="000000"/>
      </a:accent4>
      <a:accent5>
        <a:srgbClr val="BBD3FD"/>
      </a:accent5>
      <a:accent6>
        <a:srgbClr val="2D2D8A"/>
      </a:accent6>
      <a:hlink>
        <a:srgbClr val="009999"/>
      </a:hlink>
      <a:folHlink>
        <a:srgbClr val="99CC00"/>
      </a:folHlink>
    </a:clrScheme>
    <a:fontScheme name="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hoto - Horizontal">
  <a:themeElements>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hoto - Horizontal Reflection">
  <a:themeElements>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hoto - Vertical">
  <a:themeElements>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Photo - Vertical Reflection">
  <a:themeElements>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29555</TotalTime>
  <Pages>0</Pages>
  <Words>1586</Words>
  <Characters>0</Characters>
  <Application>Microsoft Macintosh PowerPoint</Application>
  <PresentationFormat>Custom</PresentationFormat>
  <Lines>0</Lines>
  <Paragraphs>267</Paragraphs>
  <Slides>29</Slides>
  <Notes>0</Notes>
  <HiddenSlides>0</HiddenSlides>
  <MMClips>0</MMClips>
  <ScaleCrop>false</ScaleCrop>
  <HeadingPairs>
    <vt:vector size="6" baseType="variant">
      <vt:variant>
        <vt:lpstr>Fonts Used</vt:lpstr>
      </vt:variant>
      <vt:variant>
        <vt:i4>13</vt:i4>
      </vt:variant>
      <vt:variant>
        <vt:lpstr>Theme</vt:lpstr>
      </vt:variant>
      <vt:variant>
        <vt:i4>14</vt:i4>
      </vt:variant>
      <vt:variant>
        <vt:lpstr>Slide Titles</vt:lpstr>
      </vt:variant>
      <vt:variant>
        <vt:i4>29</vt:i4>
      </vt:variant>
    </vt:vector>
  </HeadingPairs>
  <TitlesOfParts>
    <vt:vector size="56" baseType="lpstr">
      <vt:lpstr>Calibri</vt:lpstr>
      <vt:lpstr>DIN Alternate</vt:lpstr>
      <vt:lpstr>DIN Condensed</vt:lpstr>
      <vt:lpstr>Gill Sans</vt:lpstr>
      <vt:lpstr>Gill Sans Light</vt:lpstr>
      <vt:lpstr>Helvetica</vt:lpstr>
      <vt:lpstr>Helvetica Neue Medium</vt:lpstr>
      <vt:lpstr>Helvetica Neue UltraLight</vt:lpstr>
      <vt:lpstr>ＭＳ Ｐゴシック</vt:lpstr>
      <vt:lpstr>Symbol</vt:lpstr>
      <vt:lpstr>Times New Roman</vt:lpstr>
      <vt:lpstr>ヒラギノ角ゴ ProN W3</vt:lpstr>
      <vt:lpstr>Arial</vt:lpstr>
      <vt:lpstr>Title &amp; Subtitle</vt:lpstr>
      <vt:lpstr>Bullets</vt:lpstr>
      <vt:lpstr>Title - Center</vt:lpstr>
      <vt:lpstr>Title &amp; Bullets</vt:lpstr>
      <vt:lpstr>Photo - Horizontal</vt:lpstr>
      <vt:lpstr>Photo - Horizontal Reflection</vt:lpstr>
      <vt:lpstr>Photo - Vertical</vt:lpstr>
      <vt:lpstr>Photo - Vertical Reflection</vt:lpstr>
      <vt:lpstr>Title - Top</vt:lpstr>
      <vt:lpstr>Blank</vt:lpstr>
      <vt:lpstr>Title &amp; Bullets - Left</vt:lpstr>
      <vt:lpstr>Title &amp; Bullets - 2 Column</vt:lpstr>
      <vt:lpstr>Title &amp; Bullets - Right</vt:lpstr>
      <vt:lpstr>Title, Bullets &amp; Photo</vt:lpstr>
      <vt:lpstr>OE Touch 3.4.0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Springfield Electric</dc:title>
  <dc:subject/>
  <dc:creator>innovo</dc:creator>
  <cp:keywords/>
  <dc:description/>
  <cp:lastModifiedBy>Robin Merrion</cp:lastModifiedBy>
  <cp:revision>805</cp:revision>
  <dcterms:modified xsi:type="dcterms:W3CDTF">2017-04-26T21:37:51Z</dcterms:modified>
</cp:coreProperties>
</file>