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71"/>
  </p:notesMasterIdLst>
  <p:sldIdLst>
    <p:sldId id="422" r:id="rId15"/>
    <p:sldId id="465" r:id="rId16"/>
    <p:sldId id="490" r:id="rId17"/>
    <p:sldId id="491" r:id="rId18"/>
    <p:sldId id="496" r:id="rId19"/>
    <p:sldId id="497" r:id="rId20"/>
    <p:sldId id="492" r:id="rId21"/>
    <p:sldId id="493" r:id="rId22"/>
    <p:sldId id="494" r:id="rId23"/>
    <p:sldId id="498" r:id="rId24"/>
    <p:sldId id="495" r:id="rId25"/>
    <p:sldId id="499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547" r:id="rId34"/>
    <p:sldId id="507" r:id="rId35"/>
    <p:sldId id="543" r:id="rId36"/>
    <p:sldId id="508" r:id="rId37"/>
    <p:sldId id="509" r:id="rId38"/>
    <p:sldId id="510" r:id="rId39"/>
    <p:sldId id="511" r:id="rId40"/>
    <p:sldId id="544" r:id="rId41"/>
    <p:sldId id="545" r:id="rId42"/>
    <p:sldId id="546" r:id="rId43"/>
    <p:sldId id="542" r:id="rId44"/>
    <p:sldId id="512" r:id="rId45"/>
    <p:sldId id="513" r:id="rId46"/>
    <p:sldId id="514" r:id="rId47"/>
    <p:sldId id="515" r:id="rId48"/>
    <p:sldId id="516" r:id="rId49"/>
    <p:sldId id="517" r:id="rId50"/>
    <p:sldId id="518" r:id="rId51"/>
    <p:sldId id="519" r:id="rId52"/>
    <p:sldId id="531" r:id="rId53"/>
    <p:sldId id="520" r:id="rId54"/>
    <p:sldId id="521" r:id="rId55"/>
    <p:sldId id="522" r:id="rId56"/>
    <p:sldId id="523" r:id="rId57"/>
    <p:sldId id="525" r:id="rId58"/>
    <p:sldId id="526" r:id="rId59"/>
    <p:sldId id="527" r:id="rId60"/>
    <p:sldId id="528" r:id="rId61"/>
    <p:sldId id="529" r:id="rId62"/>
    <p:sldId id="532" r:id="rId63"/>
    <p:sldId id="530" r:id="rId64"/>
    <p:sldId id="533" r:id="rId65"/>
    <p:sldId id="535" r:id="rId66"/>
    <p:sldId id="536" r:id="rId67"/>
    <p:sldId id="540" r:id="rId68"/>
    <p:sldId id="539" r:id="rId69"/>
    <p:sldId id="541" r:id="rId7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13" autoAdjust="0"/>
    <p:restoredTop sz="94566" autoAdjust="0"/>
  </p:normalViewPr>
  <p:slideViewPr>
    <p:cSldViewPr>
      <p:cViewPr>
        <p:scale>
          <a:sx n="100" d="100"/>
          <a:sy n="100" d="100"/>
        </p:scale>
        <p:origin x="1240" y="124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70" Type="http://schemas.openxmlformats.org/officeDocument/2006/relationships/slide" Target="slides/slide56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F47ABC-3989-5F43-B1E8-AB41018CD10F}" type="datetimeFigureOut">
              <a:rPr lang="en-US"/>
              <a:pPr>
                <a:defRPr/>
              </a:pPr>
              <a:t>1/24/17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7135B4-76D6-6447-AE89-FE9449AC3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08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4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9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12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72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3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66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34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22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2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06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9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9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0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1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3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01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21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1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55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7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59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6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82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79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581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3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63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7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4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3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2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0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135B4-76D6-6447-AE89-FE9449AC36F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590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649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2646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048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23969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8001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892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849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528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04289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61075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115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160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7010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569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0268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38156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406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2210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6111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26217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51042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777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6828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7506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0276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1604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201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41896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619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489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4241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9753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4749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269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87236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106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0577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1552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3895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43390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0684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940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6854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8059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2424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18993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86465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216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878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4101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2318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34698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985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2292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369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7452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55843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75215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51148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131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251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72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20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1310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4366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498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1642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7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8073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75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6515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9237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442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932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545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4910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82314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7732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1707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836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588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458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02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65856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120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268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8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8101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54538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03678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82988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1577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7158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98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4253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3623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5892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76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356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302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83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19189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10864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8973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0778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911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622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66000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52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531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046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2214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83251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85273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82900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009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6956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741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795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5014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4407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697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9929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0792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42970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2975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3719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8214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0271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454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598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79940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03958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4753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933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6282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44166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38080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80708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469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302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52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0260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698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6113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817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2972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0308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0402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72260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8361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499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813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lio.com/try-twilio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@goinnovo.com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00" y="41148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00" y="41148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0" y="6048613"/>
            <a:ext cx="130047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Gill Sans Light" charset="0"/>
                <a:cs typeface="Gill Sans Light" charset="0"/>
                <a:sym typeface="Gill Sans Light" charset="0"/>
              </a:rPr>
              <a:t>Robin Merrion</a:t>
            </a:r>
          </a:p>
          <a:p>
            <a:r>
              <a:rPr lang="en-US" dirty="0">
                <a:latin typeface="Gill Sans Light" charset="0"/>
                <a:cs typeface="Gill Sans Light" charset="0"/>
                <a:sym typeface="Gill Sans Light" charset="0"/>
              </a:rPr>
              <a:t>Drew </a:t>
            </a:r>
            <a:r>
              <a:rPr lang="en-US" dirty="0" smtClean="0">
                <a:latin typeface="Gill Sans Light" charset="0"/>
                <a:cs typeface="Gill Sans Light" charset="0"/>
                <a:sym typeface="Gill Sans Light" charset="0"/>
              </a:rPr>
              <a:t>Mapplebeck</a:t>
            </a:r>
          </a:p>
          <a:p>
            <a:endParaRPr lang="en-US" dirty="0">
              <a:latin typeface="Gill Sans Light" charset="0"/>
              <a:cs typeface="Gill Sans Light" charset="0"/>
              <a:sym typeface="Gill Sans Light" charset="0"/>
            </a:endParaRPr>
          </a:p>
          <a:p>
            <a:r>
              <a:rPr lang="en-US" dirty="0" smtClean="0">
                <a:latin typeface="Gill Sans Light" charset="0"/>
                <a:cs typeface="Gill Sans Light" charset="0"/>
                <a:sym typeface="Gill Sans Light" charset="0"/>
              </a:rPr>
              <a:t>January 24, 2017</a:t>
            </a:r>
            <a:endParaRPr lang="en-US" dirty="0">
              <a:latin typeface="Gill Sans Light" charset="0"/>
              <a:sym typeface="Gill Sans Light" charset="0"/>
            </a:endParaRPr>
          </a:p>
        </p:txBody>
      </p:sp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0" y="4639270"/>
            <a:ext cx="1300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SzPct val="125000"/>
              <a:defRPr/>
            </a:pPr>
            <a:r>
              <a:rPr lang="en-US" sz="5400" b="1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Gill Sans Light" charset="0"/>
              </a:rPr>
              <a:t>Signature </a:t>
            </a:r>
            <a:r>
              <a:rPr lang="en-US" sz="5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Gill Sans Light" charset="0"/>
              </a:rPr>
              <a:t>Touch </a:t>
            </a:r>
            <a:r>
              <a:rPr lang="en-US" sz="5400" b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Gill Sans Light" charset="0"/>
              </a:rPr>
              <a:t>2.6.0 Webinar</a:t>
            </a:r>
            <a:endParaRPr lang="en-US" sz="5400" b="1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  <a:sym typeface="Gill Sans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8641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Rectangle 3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00" name="Rectangle 4"/>
          <p:cNvSpPr>
            <a:spLocks/>
          </p:cNvSpPr>
          <p:nvPr/>
        </p:nvSpPr>
        <p:spPr bwMode="auto">
          <a:xfrm>
            <a:off x="-1270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200" y="762000"/>
            <a:ext cx="533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Printer Select at Signing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400" y="2339400"/>
            <a:ext cx="117348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want users to have access to multiple printer locations, the </a:t>
            </a:r>
            <a:r>
              <a:rPr lang="en-US" sz="4400" b="1" dirty="0" smtClean="0">
                <a:latin typeface="Gill Sans Light"/>
                <a:cs typeface="Gill Sans Light"/>
              </a:rPr>
              <a:t>Printer Locations </a:t>
            </a:r>
            <a:r>
              <a:rPr lang="en-US" sz="4400" dirty="0" smtClean="0">
                <a:latin typeface="Gill Sans Light"/>
                <a:cs typeface="Gill Sans Light"/>
              </a:rPr>
              <a:t>setting now allows you to select multiple locations that the user will select from after the customer signs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You will still need to set a default printer in the </a:t>
            </a:r>
            <a:r>
              <a:rPr lang="en-US" sz="4400" b="1" dirty="0" smtClean="0">
                <a:latin typeface="Gill Sans Light"/>
                <a:cs typeface="Gill Sans Light"/>
              </a:rPr>
              <a:t>Printer </a:t>
            </a:r>
            <a:r>
              <a:rPr lang="en-US" sz="4400" dirty="0" smtClean="0">
                <a:latin typeface="Gill Sans Light"/>
                <a:cs typeface="Gill Sans Light"/>
              </a:rPr>
              <a:t>setting and printers across all of the printer locations selected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1042131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Printer Select at Signing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2346325"/>
            <a:ext cx="10058400" cy="2302765"/>
          </a:xfrm>
          <a:prstGeom prst="rect">
            <a:avLst/>
          </a:prstGeom>
          <a:ln w="15875"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0" y="5351808"/>
            <a:ext cx="10058400" cy="2416373"/>
          </a:xfrm>
          <a:prstGeom prst="rect">
            <a:avLst/>
          </a:prstGeom>
          <a:ln w="15875">
            <a:solidFill>
              <a:srgbClr val="000000"/>
            </a:solidFill>
          </a:ln>
        </p:spPr>
      </p:pic>
      <p:sp>
        <p:nvSpPr>
          <p:cNvPr id="9" name="Left Arrow 8"/>
          <p:cNvSpPr/>
          <p:nvPr/>
        </p:nvSpPr>
        <p:spPr bwMode="auto">
          <a:xfrm rot="5400000">
            <a:off x="8021124" y="4698489"/>
            <a:ext cx="2520622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Printer Select at Signing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1536700"/>
            <a:ext cx="8786817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4600" y="2374900"/>
            <a:ext cx="3657600" cy="5863144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default printer will be selected </a:t>
            </a:r>
            <a:r>
              <a:rPr lang="mr-IN" sz="2500" dirty="0" smtClean="0"/>
              <a:t>–</a:t>
            </a:r>
            <a:r>
              <a:rPr lang="en-US" sz="2500" dirty="0" smtClean="0"/>
              <a:t> to use that printer, just press the Print button. To use a different printer, select that printer from the list and then press the Print button. </a:t>
            </a:r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If the user does not press the Print button, the ship ticket will automatically print in 15 seconds and the next customer’s orders will be available for selection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631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Note on Settings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400" y="2339400"/>
            <a:ext cx="117348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Some settings will not display by default. For example, if you do not enable printing in will-call mode, you will not see the settings to select a printer or printer location.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5227068"/>
            <a:ext cx="10058400" cy="1326058"/>
          </a:xfrm>
          <a:prstGeom prst="rect">
            <a:avLst/>
          </a:prstGeom>
          <a:ln w="15875"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6756714"/>
            <a:ext cx="10058400" cy="2528179"/>
          </a:xfrm>
          <a:prstGeom prst="rect">
            <a:avLst/>
          </a:prstGeom>
          <a:ln w="15875">
            <a:solidFill>
              <a:srgbClr val="000000"/>
            </a:solidFill>
          </a:ln>
        </p:spPr>
      </p:pic>
      <p:sp>
        <p:nvSpPr>
          <p:cNvPr id="11" name="Left Arrow 10"/>
          <p:cNvSpPr/>
          <p:nvPr/>
        </p:nvSpPr>
        <p:spPr bwMode="auto">
          <a:xfrm>
            <a:off x="11379200" y="5676695"/>
            <a:ext cx="1300676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11379200" y="7089654"/>
            <a:ext cx="1300676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6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Truck Mode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400" y="2339400"/>
            <a:ext cx="117348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New Settings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Use Login Account as Default Driver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Enable Log Out from Select Menu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Enable Stop Consolidation/Grouping</a:t>
            </a:r>
          </a:p>
          <a:p>
            <a:pPr marL="1943100" lvl="3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Enable Address Matching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Enable Break Times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Enable Take Me Home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Truck Mode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400" y="2339400"/>
            <a:ext cx="11734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Use Login Account as Default Driver</a:t>
            </a:r>
            <a:endParaRPr lang="en-US" sz="4400" dirty="0">
              <a:latin typeface="Gill Sans Light"/>
              <a:cs typeface="Gill Sans Light"/>
            </a:endParaRP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have drivers share iPad’s 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each driver logs in with their own login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the driver login is assigned to the driver’s eclipse user ID that is used on the manifest</a:t>
            </a:r>
            <a:endParaRPr lang="en-US" sz="4400" dirty="0">
              <a:latin typeface="Gill Sans Light"/>
              <a:cs typeface="Gill Sans Light"/>
            </a:endParaRPr>
          </a:p>
          <a:p>
            <a:pPr marL="1028700" lvl="1" indent="-57150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all of the above is true, enable this setting so when a driver logs in, only their manifests will display in the select manifest screen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41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Truck Mode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400" y="2339400"/>
            <a:ext cx="117348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Enable Log Out from Select Menu</a:t>
            </a:r>
            <a:endParaRPr lang="en-US" sz="4400" dirty="0">
              <a:latin typeface="Gill Sans Light"/>
              <a:cs typeface="Gill Sans Light"/>
            </a:endParaRP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the previous setting applies to you, also enable this setting so you don’t have to give the user access to settings to log out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5410200"/>
            <a:ext cx="10058400" cy="3289485"/>
          </a:xfrm>
          <a:prstGeom prst="rect">
            <a:avLst/>
          </a:prstGeom>
          <a:ln w="15875">
            <a:solidFill>
              <a:srgbClr val="000000"/>
            </a:solidFill>
          </a:ln>
        </p:spPr>
      </p:pic>
      <p:sp>
        <p:nvSpPr>
          <p:cNvPr id="7" name="Left Arrow 6"/>
          <p:cNvSpPr/>
          <p:nvPr/>
        </p:nvSpPr>
        <p:spPr bwMode="auto">
          <a:xfrm rot="2081719">
            <a:off x="10663531" y="6355952"/>
            <a:ext cx="1587867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11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Stop Consolidation/Grouping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400" y="2339400"/>
            <a:ext cx="117348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The Eclipse manifest will only place orders for the same ship-to customer with the same address on a single stop. This could result in your customer signing multiple times for their delivery.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This setting allows you to consolidate all stops across the manifest for those ship-to’s rolling up to the same bill-to</a:t>
            </a:r>
            <a:endParaRPr lang="en-US" sz="4400" dirty="0">
              <a:latin typeface="Gill Sans Light"/>
              <a:cs typeface="Gill Sans Ligh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19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Stop Consolidation/Grouping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400" y="2339400"/>
            <a:ext cx="11734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Enable Address Matching</a:t>
            </a:r>
            <a:endParaRPr lang="en-US" sz="4400" dirty="0">
              <a:latin typeface="Gill Sans Light"/>
              <a:cs typeface="Gill Sans Light"/>
            </a:endParaRP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only want to consolidate stops for ship-to’s rolling up to the same bill-to that have the same shipping address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By same shipping address, we literally mean the address must match exactly. 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Example: ST does not equate to STREET</a:t>
            </a:r>
          </a:p>
          <a:p>
            <a:pPr marL="1028700" lvl="1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The next version of Sig Touch will allow the driver to manually group stops</a:t>
            </a:r>
            <a:endParaRPr lang="en-US" sz="4400" dirty="0">
              <a:latin typeface="Gill Sans Light"/>
              <a:cs typeface="Gill Sans Ligh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81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Stop Consolidation/Grouping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1600" y="2130415"/>
            <a:ext cx="5029200" cy="7017306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In this example, all three stops roll up to the same bill-to and have similar but not exact addresses. </a:t>
            </a:r>
          </a:p>
          <a:p>
            <a:endParaRPr lang="en-US" sz="2500" dirty="0"/>
          </a:p>
          <a:p>
            <a:r>
              <a:rPr lang="en-US" sz="2500" dirty="0" smtClean="0"/>
              <a:t>The Eclipse manifest shows these as three separate stops.</a:t>
            </a:r>
          </a:p>
          <a:p>
            <a:endParaRPr lang="en-US" sz="2500" dirty="0"/>
          </a:p>
          <a:p>
            <a:r>
              <a:rPr lang="en-US" sz="2500" dirty="0" smtClean="0"/>
              <a:t>Enable Address Matching is not currently set so all three stops will be consolidated, by default. </a:t>
            </a:r>
          </a:p>
          <a:p>
            <a:endParaRPr lang="en-US" sz="2500" dirty="0"/>
          </a:p>
          <a:p>
            <a:r>
              <a:rPr lang="en-US" sz="2500" dirty="0" smtClean="0"/>
              <a:t>If Enable Address Matching was set, only stops 2 and 3 would be grouped.</a:t>
            </a:r>
          </a:p>
          <a:p>
            <a:endParaRPr lang="en-US" sz="2500" dirty="0"/>
          </a:p>
          <a:p>
            <a:r>
              <a:rPr lang="en-US" sz="2500" dirty="0" smtClean="0"/>
              <a:t>Also note when stops are grouped, the estimated delivery times do not include stop time padding.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87" y="1463040"/>
            <a:ext cx="5582213" cy="493776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5257616" y="2758440"/>
            <a:ext cx="2082984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87" y="5105400"/>
            <a:ext cx="5582213" cy="493776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 bwMode="auto">
          <a:xfrm rot="20805279">
            <a:off x="2640599" y="6680794"/>
            <a:ext cx="1841565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1088463">
            <a:off x="5109782" y="7099490"/>
            <a:ext cx="1841565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7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7400" y="2339400"/>
            <a:ext cx="117348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New User Interface (UI) Design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Larger signature box in all modes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Display your Terms &amp; Conditions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Display the staging location in will-call mode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Ability to select printer when signing in will-call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Ability to consolidate stops in truck mode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Ability to add a lunch break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Ability to send a text message and/or email when delivery is complete</a:t>
            </a:r>
          </a:p>
          <a:p>
            <a:pPr marL="571500" indent="-57150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What’s New in 2.6.0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7600" y="1295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44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Stop Consolidation/Grouping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0600" y="2257614"/>
            <a:ext cx="4451372" cy="5478423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Edit Stops button has a new option, Ungroup Stops.</a:t>
            </a:r>
          </a:p>
          <a:p>
            <a:endParaRPr lang="en-US" sz="2500" dirty="0"/>
          </a:p>
          <a:p>
            <a:r>
              <a:rPr lang="en-US" sz="2500" dirty="0" smtClean="0"/>
              <a:t>If the driver chooses to ungroup the stops, the stops will be ungrouped and the padding times will be added back to each stop.</a:t>
            </a:r>
          </a:p>
          <a:p>
            <a:endParaRPr lang="en-US" sz="2500" dirty="0" smtClean="0"/>
          </a:p>
          <a:p>
            <a:r>
              <a:rPr lang="en-US" sz="2500" dirty="0" smtClean="0"/>
              <a:t>Note, to ensure the stops  match the Eclipse manifest exactly, have the driver press the  “Reset Stops” button after ungrouping.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43" y="5257800"/>
            <a:ext cx="5944023" cy="525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40" y="1295400"/>
            <a:ext cx="5944024" cy="525780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 bwMode="auto">
          <a:xfrm rot="7940760">
            <a:off x="2703548" y="2797003"/>
            <a:ext cx="1365071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New Mapping Features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00" y="2339400"/>
            <a:ext cx="11734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In order to provide better estimated delivery times per stop and on the entire route, we’ve added two new settings:</a:t>
            </a:r>
          </a:p>
          <a:p>
            <a:pPr marL="1485900" lvl="2" indent="-571500" algn="l">
              <a:buFont typeface="Arial" charset="0"/>
              <a:buChar char="•"/>
              <a:defRPr/>
            </a:pPr>
            <a:r>
              <a:rPr lang="en-US" sz="4400" b="1" dirty="0" smtClean="0">
                <a:latin typeface="Gill Sans Light"/>
                <a:cs typeface="Gill Sans Light"/>
              </a:rPr>
              <a:t>Enable Break Times</a:t>
            </a:r>
          </a:p>
          <a:p>
            <a:pPr marL="1485900" lvl="2" indent="-571500" algn="l">
              <a:buFont typeface="Arial" charset="0"/>
              <a:buChar char="•"/>
              <a:defRPr/>
            </a:pPr>
            <a:r>
              <a:rPr lang="en-US" sz="4400" b="1" dirty="0" smtClean="0">
                <a:latin typeface="Gill Sans Light"/>
                <a:cs typeface="Gill Sans Light"/>
              </a:rPr>
              <a:t>Enable “Take Me Home”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In order to take advantage of all the mapping features, including the calculation of estimated delivery times, you must be subscribing to our Google API service</a:t>
            </a:r>
          </a:p>
        </p:txBody>
      </p:sp>
    </p:spTree>
    <p:extLst>
      <p:ext uri="{BB962C8B-B14F-4D97-AF65-F5344CB8AC3E}">
        <p14:creationId xmlns:p14="http://schemas.microsoft.com/office/powerpoint/2010/main" val="193416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Break Times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00" y="2339400"/>
            <a:ext cx="11734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Setting </a:t>
            </a:r>
            <a:r>
              <a:rPr lang="en-US" sz="4400" b="1" dirty="0" smtClean="0">
                <a:latin typeface="Gill Sans Light"/>
                <a:cs typeface="Gill Sans Light"/>
              </a:rPr>
              <a:t>Enable Stop Editing</a:t>
            </a:r>
            <a:r>
              <a:rPr lang="en-US" sz="4400" dirty="0" smtClean="0">
                <a:latin typeface="Gill Sans Light"/>
                <a:cs typeface="Gill Sans Light"/>
              </a:rPr>
              <a:t> must be enabled 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Pressing the </a:t>
            </a:r>
            <a:r>
              <a:rPr lang="en-US" sz="4400" b="1" dirty="0" smtClean="0">
                <a:latin typeface="Gill Sans Light"/>
                <a:cs typeface="Gill Sans Light"/>
              </a:rPr>
              <a:t>Edit Stops </a:t>
            </a:r>
            <a:r>
              <a:rPr lang="en-US" sz="4400" dirty="0" smtClean="0">
                <a:latin typeface="Gill Sans Light"/>
                <a:cs typeface="Gill Sans Light"/>
              </a:rPr>
              <a:t>button will display a new button called </a:t>
            </a:r>
            <a:r>
              <a:rPr lang="en-US" sz="4400" b="1" dirty="0" smtClean="0">
                <a:latin typeface="Gill Sans Light"/>
                <a:cs typeface="Gill Sans Light"/>
              </a:rPr>
              <a:t>Add Break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You can add multiple break times during the route or a break before returning back to the branch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Break times default to 30 minutes but can be adjusted and will be calculated into the estimated delivery times</a:t>
            </a:r>
          </a:p>
        </p:txBody>
      </p:sp>
    </p:spTree>
    <p:extLst>
      <p:ext uri="{BB962C8B-B14F-4D97-AF65-F5344CB8AC3E}">
        <p14:creationId xmlns:p14="http://schemas.microsoft.com/office/powerpoint/2010/main" val="22149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Break Times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0" y="1371600"/>
            <a:ext cx="5685589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0" y="5257800"/>
            <a:ext cx="5685588" cy="50292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 bwMode="auto">
          <a:xfrm rot="2785297">
            <a:off x="2639846" y="3482299"/>
            <a:ext cx="936572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3708400"/>
            <a:ext cx="5685588" cy="502920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 bwMode="auto">
          <a:xfrm rot="2785297">
            <a:off x="11256448" y="7022817"/>
            <a:ext cx="1269162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6400" y="8001000"/>
            <a:ext cx="3831360" cy="1246495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To change the duration of a break time, tap on the break time label in Edit mode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1276" y="2106305"/>
            <a:ext cx="6032553" cy="1246495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When a break is added, it will be inserted below the current stop but can be moved to the appropriate stop position</a:t>
            </a:r>
          </a:p>
        </p:txBody>
      </p:sp>
      <p:sp>
        <p:nvSpPr>
          <p:cNvPr id="16" name="Left Arrow 15"/>
          <p:cNvSpPr/>
          <p:nvPr/>
        </p:nvSpPr>
        <p:spPr bwMode="auto">
          <a:xfrm rot="10800000">
            <a:off x="689028" y="7391400"/>
            <a:ext cx="936572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 rot="10800000">
            <a:off x="689028" y="8077200"/>
            <a:ext cx="936572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Break Times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86" y="2317751"/>
            <a:ext cx="6959514" cy="3642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2317751"/>
            <a:ext cx="4553613" cy="3625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96126" y="6324600"/>
            <a:ext cx="3831360" cy="1246495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During the break, Deliver will display the break in progress</a:t>
            </a:r>
          </a:p>
        </p:txBody>
      </p:sp>
      <p:sp>
        <p:nvSpPr>
          <p:cNvPr id="15" name="Left Arrow 14"/>
          <p:cNvSpPr/>
          <p:nvPr/>
        </p:nvSpPr>
        <p:spPr bwMode="auto">
          <a:xfrm rot="5400000">
            <a:off x="2299087" y="5269881"/>
            <a:ext cx="1225435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7935610">
            <a:off x="4719097" y="5534255"/>
            <a:ext cx="2855503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03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Break Times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524000"/>
            <a:ext cx="7236202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7400" y="7051864"/>
            <a:ext cx="5791200" cy="2015936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To complete the break, tap on the next delivery and you will be prompted to complete. If you answer No, the break will auto-complete once the next stop is completed.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00" y="2291057"/>
            <a:ext cx="3110431" cy="5164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797800" y="7772400"/>
            <a:ext cx="3831360" cy="861774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completed delivery </a:t>
            </a:r>
            <a:r>
              <a:rPr lang="en-US" sz="2500" smtClean="0"/>
              <a:t>time will display in Deliver</a:t>
            </a:r>
            <a:endParaRPr lang="en-US" sz="2500" dirty="0" smtClean="0"/>
          </a:p>
        </p:txBody>
      </p:sp>
      <p:sp>
        <p:nvSpPr>
          <p:cNvPr id="17" name="Left Arrow 16"/>
          <p:cNvSpPr/>
          <p:nvPr/>
        </p:nvSpPr>
        <p:spPr bwMode="auto">
          <a:xfrm rot="2246117">
            <a:off x="10660590" y="5843062"/>
            <a:ext cx="1578267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2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“Take Me Home”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7400" y="2339400"/>
            <a:ext cx="11734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The current app store version does not automatically track the truck on it’s way home unless the driver waits to complete the manifest when he returns home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And, Deliver does not currently include the estimated miles and time remaining for the trip back to the branch</a:t>
            </a:r>
          </a:p>
          <a:p>
            <a:pPr marL="571500" indent="-57150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This setting attempts to address those issues</a:t>
            </a:r>
          </a:p>
        </p:txBody>
      </p:sp>
    </p:spTree>
    <p:extLst>
      <p:ext uri="{BB962C8B-B14F-4D97-AF65-F5344CB8AC3E}">
        <p14:creationId xmlns:p14="http://schemas.microsoft.com/office/powerpoint/2010/main" val="164814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“Take Me Home”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7400" y="2339400"/>
            <a:ext cx="117348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When this setting is enabled, a new stop will be added to the end of each route and just like a regular stop, will provide the driver turn-by-turn directions back to the originating branch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Some drivers may want to even add a break before returning back to the branch 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Note, the driver will be prompted to complete and close the manifest after the last actual delivery</a:t>
            </a:r>
          </a:p>
          <a:p>
            <a:pPr marL="571500" indent="-57150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9551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“Take Me Home”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1447800"/>
            <a:ext cx="6438900" cy="5695544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 rot="5400000">
            <a:off x="1045102" y="6275744"/>
            <a:ext cx="2349798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1503" y="6477000"/>
            <a:ext cx="3831360" cy="861774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 new stop will be added to each manifest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039" y="1466088"/>
            <a:ext cx="6440220" cy="5696712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 bwMode="auto">
          <a:xfrm rot="2674613">
            <a:off x="9044252" y="5334100"/>
            <a:ext cx="2514445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1000" y="6477000"/>
            <a:ext cx="3831360" cy="1631216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last delivery is stop 3 so when that is completed, the driver will be prompted to complete the manifest</a:t>
            </a:r>
          </a:p>
        </p:txBody>
      </p:sp>
    </p:spTree>
    <p:extLst>
      <p:ext uri="{BB962C8B-B14F-4D97-AF65-F5344CB8AC3E}">
        <p14:creationId xmlns:p14="http://schemas.microsoft.com/office/powerpoint/2010/main" val="152614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“Take Me Home”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99" y="1765300"/>
            <a:ext cx="5375464" cy="47548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8451" y="5943683"/>
            <a:ext cx="3831360" cy="2400657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After the last delivery / break, the driver will be taken to the “Take Me Home” map that provides turn-by-turn directions back to the originating branch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0" y="5151120"/>
            <a:ext cx="5375464" cy="4754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0" y="2325874"/>
            <a:ext cx="3389497" cy="27795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Left Arrow 14"/>
          <p:cNvSpPr/>
          <p:nvPr/>
        </p:nvSpPr>
        <p:spPr bwMode="auto">
          <a:xfrm>
            <a:off x="8106349" y="3756618"/>
            <a:ext cx="1380551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4523" y="2747183"/>
            <a:ext cx="3757882" cy="861774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Deliver will show the driver is on their way home</a:t>
            </a:r>
          </a:p>
        </p:txBody>
      </p:sp>
      <p:sp>
        <p:nvSpPr>
          <p:cNvPr id="18" name="Left Arrow 17"/>
          <p:cNvSpPr/>
          <p:nvPr/>
        </p:nvSpPr>
        <p:spPr bwMode="auto">
          <a:xfrm>
            <a:off x="9885076" y="5913120"/>
            <a:ext cx="2286000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18476" y="6439813"/>
            <a:ext cx="2178881" cy="2785378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When the driver is back at the branch, they will press the “Complete Take Me Home” button</a:t>
            </a:r>
          </a:p>
        </p:txBody>
      </p:sp>
    </p:spTree>
    <p:extLst>
      <p:ext uri="{BB962C8B-B14F-4D97-AF65-F5344CB8AC3E}">
        <p14:creationId xmlns:p14="http://schemas.microsoft.com/office/powerpoint/2010/main" val="170934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 algn="l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Counter Mode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800" y="1536700"/>
            <a:ext cx="8786817" cy="77724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>
            <a:off x="6831413" y="2895600"/>
            <a:ext cx="2033187" cy="457200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 rot="20855840">
            <a:off x="4739281" y="5111588"/>
            <a:ext cx="2058587" cy="457200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3505200"/>
            <a:ext cx="4175254" cy="4093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7391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Delivery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There are now three types of notifications you can enable once a stop has been completed</a:t>
            </a:r>
          </a:p>
          <a:p>
            <a:pPr marL="1485900" lvl="2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Push</a:t>
            </a:r>
          </a:p>
          <a:p>
            <a:pPr marL="1485900" lvl="2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Text</a:t>
            </a:r>
          </a:p>
          <a:p>
            <a:pPr marL="1485900" lvl="2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Email</a:t>
            </a:r>
            <a:endParaRPr lang="en-US" sz="4400" dirty="0">
              <a:latin typeface="Gill Sans Light"/>
              <a:cs typeface="Gill Sans Light"/>
            </a:endParaRP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You can set up your customers to receive all three, a combination, or only their preferred type</a:t>
            </a:r>
          </a:p>
          <a:p>
            <a:pPr algn="l">
              <a:defRPr/>
            </a:pPr>
            <a:endParaRPr lang="en-US" sz="4400" dirty="0" smtClean="0">
              <a:latin typeface="Gill Sans Light"/>
              <a:cs typeface="Gill Sans Light"/>
            </a:endParaRP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Push notifications are only available to those customers that have OE Touch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516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Push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To send your customer a push notification when their order has been delivered,</a:t>
            </a:r>
          </a:p>
          <a:p>
            <a:pPr marL="571500" indent="-57150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Enable the contact to receive ”Delivery Notifications”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Ensure device is enabled for Push Notifications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43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Push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Enable the contact to receive ”Delivery Notifications”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3810001"/>
            <a:ext cx="6781800" cy="2916134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 bwMode="auto">
          <a:xfrm rot="2246117">
            <a:off x="6445239" y="6683510"/>
            <a:ext cx="1074783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078" y="7605596"/>
            <a:ext cx="6114644" cy="1503844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 bwMode="auto">
          <a:xfrm>
            <a:off x="7416800" y="8610600"/>
            <a:ext cx="3200400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03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Push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Ensure device is enabled for Push </a:t>
            </a:r>
            <a:r>
              <a:rPr lang="en-US" sz="4400" dirty="0" smtClean="0">
                <a:latin typeface="Gill Sans Light"/>
                <a:cs typeface="Gill Sans Light"/>
              </a:rPr>
              <a:t>Notifications in the Customer Portal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Manage &gt; Devices</a:t>
            </a: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4558145"/>
            <a:ext cx="6286500" cy="47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Left Arrow 11"/>
          <p:cNvSpPr/>
          <p:nvPr/>
        </p:nvSpPr>
        <p:spPr bwMode="auto">
          <a:xfrm>
            <a:off x="5969000" y="7529945"/>
            <a:ext cx="3733800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0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Text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In order to send text notifications, you will need to create a Twilio</a:t>
            </a:r>
            <a:r>
              <a:rPr lang="en-US" sz="4400" dirty="0">
                <a:latin typeface="Gill Sans Light"/>
                <a:cs typeface="Gill Sans Light"/>
              </a:rPr>
              <a:t> account </a:t>
            </a:r>
            <a:endParaRPr lang="en-US" sz="4400" dirty="0" smtClean="0">
              <a:latin typeface="Gill Sans Light"/>
              <a:cs typeface="Gill Sans Light"/>
            </a:endParaRPr>
          </a:p>
          <a:p>
            <a:pPr marL="1657350" lvl="2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  <a:hlinkClick r:id="rId3"/>
              </a:rPr>
              <a:t>https://</a:t>
            </a:r>
            <a:r>
              <a:rPr lang="en-US" sz="4400" dirty="0" smtClean="0">
                <a:latin typeface="Gill Sans Light"/>
                <a:cs typeface="Gill Sans Light"/>
                <a:hlinkClick r:id="rId3"/>
              </a:rPr>
              <a:t>www.twilio.com/try-twilio</a:t>
            </a:r>
            <a:endParaRPr lang="en-US" sz="4400" dirty="0" smtClean="0">
              <a:latin typeface="Gill Sans Light"/>
              <a:cs typeface="Gill San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200" y="4648200"/>
            <a:ext cx="7924800" cy="4701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6142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Text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Get Started with SMS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Get your first Twilio number and follow steps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From your Console Dashboard, find your </a:t>
            </a:r>
            <a:r>
              <a:rPr lang="en-US" sz="4400" b="1" dirty="0" smtClean="0">
                <a:latin typeface="Gill Sans Light"/>
                <a:cs typeface="Gill Sans Light"/>
              </a:rPr>
              <a:t>Account</a:t>
            </a:r>
            <a:r>
              <a:rPr lang="en-US" sz="4400" dirty="0" smtClean="0">
                <a:latin typeface="Gill Sans Light"/>
                <a:cs typeface="Gill Sans Light"/>
              </a:rPr>
              <a:t> </a:t>
            </a:r>
            <a:r>
              <a:rPr lang="en-US" sz="4400" b="1" dirty="0" smtClean="0">
                <a:latin typeface="Gill Sans Light"/>
                <a:cs typeface="Gill Sans Light"/>
              </a:rPr>
              <a:t>SID</a:t>
            </a:r>
            <a:r>
              <a:rPr lang="en-US" sz="4400" dirty="0" smtClean="0">
                <a:latin typeface="Gill Sans Light"/>
                <a:cs typeface="Gill Sans Light"/>
              </a:rPr>
              <a:t> and </a:t>
            </a:r>
            <a:r>
              <a:rPr lang="en-US" sz="4400" b="1" dirty="0" smtClean="0">
                <a:latin typeface="Gill Sans Light"/>
                <a:cs typeface="Gill Sans Light"/>
              </a:rPr>
              <a:t>Auth Token</a:t>
            </a:r>
            <a:endParaRPr lang="en-US" sz="4400" b="1" dirty="0">
              <a:latin typeface="Gill Sans Light"/>
              <a:cs typeface="Gill San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5334000"/>
            <a:ext cx="7150100" cy="3771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142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Text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You will enter the Account SID, Auth Token, and phone number in the Customer Portal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Manage &gt; Settings</a:t>
            </a:r>
            <a:endParaRPr lang="en-US" sz="4400" dirty="0">
              <a:latin typeface="Gill Sans Light"/>
              <a:cs typeface="Gill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0" y="4724400"/>
            <a:ext cx="4017260" cy="447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599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Pricing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$1.00 / month per </a:t>
            </a:r>
            <a:r>
              <a:rPr lang="en-US" sz="4400" b="1" dirty="0" smtClean="0">
                <a:latin typeface="Gill Sans Light"/>
                <a:cs typeface="Gill Sans Light"/>
              </a:rPr>
              <a:t>local </a:t>
            </a:r>
            <a:r>
              <a:rPr lang="en-US" sz="4400" dirty="0" smtClean="0">
                <a:latin typeface="Gill Sans Light"/>
                <a:cs typeface="Gill Sans Light"/>
              </a:rPr>
              <a:t>phone number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$.0075 per SMS message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$.02 per MMS (picture </a:t>
            </a:r>
            <a:r>
              <a:rPr lang="mr-IN" sz="4400" dirty="0" smtClean="0">
                <a:latin typeface="Gill Sans Light"/>
                <a:cs typeface="Gill Sans Light"/>
              </a:rPr>
              <a:t>–</a:t>
            </a:r>
            <a:r>
              <a:rPr lang="en-US" sz="4400" dirty="0" smtClean="0">
                <a:latin typeface="Gill Sans Light"/>
                <a:cs typeface="Gill Sans Light"/>
              </a:rPr>
              <a:t> future)</a:t>
            </a: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have branches across multiple area codes, you may want to set up multiple local phone numbers in Twilio 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There is no restriction in use of a single number but your customers may like to receive the notification from an area code they recognize</a:t>
            </a:r>
          </a:p>
        </p:txBody>
      </p:sp>
    </p:spTree>
    <p:extLst>
      <p:ext uri="{BB962C8B-B14F-4D97-AF65-F5344CB8AC3E}">
        <p14:creationId xmlns:p14="http://schemas.microsoft.com/office/powerpoint/2010/main" val="1300576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Pricing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want to utilize a different phone number per branch or territory, use new control file, ”Innovo SigTouch SMS Override for Delivery Notification”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We use the ship branch of the order to determine if there is an override</a:t>
            </a:r>
          </a:p>
          <a:p>
            <a:pPr algn="l">
              <a:defRPr/>
            </a:pPr>
            <a:endParaRPr lang="en-US" sz="4400" dirty="0" smtClean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You must still enter a phone number in the Customer Portal </a:t>
            </a:r>
            <a:r>
              <a:rPr lang="mr-IN" sz="4400" dirty="0" smtClean="0">
                <a:latin typeface="Gill Sans Light"/>
                <a:cs typeface="Gill Sans Light"/>
              </a:rPr>
              <a:t>–</a:t>
            </a:r>
            <a:r>
              <a:rPr lang="en-US" sz="4400" dirty="0" smtClean="0">
                <a:latin typeface="Gill Sans Light"/>
                <a:cs typeface="Gill Sans Light"/>
              </a:rPr>
              <a:t> this can be the most frequently used number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97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Pricing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Monthly fee = $1.00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had 10 trucks &amp; 25 deliveries, that would equal 10 * 25 * .0075 = $1.875 / day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deliver 22 days of the month, that would equal 22 * 1.875 = $41.25 + $1.00 = </a:t>
            </a:r>
            <a:r>
              <a:rPr lang="en-US" sz="4400" b="1" dirty="0" smtClean="0">
                <a:latin typeface="Gill Sans Light"/>
                <a:cs typeface="Gill Sans Light"/>
              </a:rPr>
              <a:t>$42.25 / month</a:t>
            </a:r>
          </a:p>
          <a:p>
            <a:pPr algn="l">
              <a:defRPr/>
            </a:pPr>
            <a:endParaRPr lang="en-US" sz="4400" b="1" dirty="0" smtClean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had 4 trucks, the cost would be </a:t>
            </a:r>
            <a:r>
              <a:rPr lang="en-US" sz="4400" b="1" dirty="0" smtClean="0">
                <a:latin typeface="Gill Sans Light"/>
                <a:cs typeface="Gill Sans Light"/>
              </a:rPr>
              <a:t>$17.50 / month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5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Terms &amp; Conditions URL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400" y="2339400"/>
            <a:ext cx="11734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New branch specific control file, “Innovo SigTouch Terms &amp; Conditions URL”</a:t>
            </a:r>
          </a:p>
          <a:p>
            <a:pPr marL="571500" indent="-57150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In Counter and Will-call modes we use the price branch of the order when checking the control file</a:t>
            </a:r>
          </a:p>
          <a:p>
            <a:pPr marL="571500" indent="-57150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In Truck mode we use the manifest branch</a:t>
            </a:r>
          </a:p>
          <a:p>
            <a:pPr marL="342900" indent="-342900" algn="l">
              <a:buFont typeface="Arial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36980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Text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In Eclipse, you will store the customer’s cell phone number in the Innovo Mobile Customer Authorization UD screen located in Customer Maintenance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5149999"/>
            <a:ext cx="6858000" cy="373992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>
            <a:off x="6508750" y="7650397"/>
            <a:ext cx="3733800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44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Text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We do provide a UD screen that you can assign to Sales Order Entry to allow users to override the customer’s cell number at the order level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You will need to manually add this to an F-Key in Eterm or Solar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From the SOE screen (body, status, or header), invoke the Alt-F12 (Eterm) or Ctrl-F12 (Solar) keys and assign the UD screen and Pass ID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40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Text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In this example, the user will invoke Alt-F2 (Eterm) or Ctrl-F2 (Solar) while in the order  </a:t>
            </a: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800" y="3831770"/>
            <a:ext cx="5181600" cy="324429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 rot="8352644">
            <a:off x="760707" y="5219807"/>
            <a:ext cx="1908647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787" y="7391400"/>
            <a:ext cx="8547100" cy="173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0840" y="4057694"/>
            <a:ext cx="3831360" cy="3170099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500" dirty="0" smtClean="0"/>
              <a:t>Enter the phone number (you can enter the 1 but it is not required)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500" dirty="0" smtClean="0"/>
              <a:t>You can also disable an order from text messaging if the customer has a default cell assigned</a:t>
            </a:r>
          </a:p>
        </p:txBody>
      </p:sp>
      <p:sp>
        <p:nvSpPr>
          <p:cNvPr id="11" name="Left Arrow 10"/>
          <p:cNvSpPr/>
          <p:nvPr/>
        </p:nvSpPr>
        <p:spPr bwMode="auto">
          <a:xfrm rot="19723623">
            <a:off x="9174096" y="7329729"/>
            <a:ext cx="1908647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8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Email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75405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New Activity Trigger, </a:t>
            </a:r>
            <a:r>
              <a:rPr lang="en-US" sz="4400" b="1" dirty="0" smtClean="0">
                <a:latin typeface="Gill Sans Light"/>
                <a:cs typeface="Gill Sans Light"/>
              </a:rPr>
              <a:t>Innovo Delivery Notification</a:t>
            </a:r>
            <a:r>
              <a:rPr lang="en-US" sz="4400" dirty="0" smtClean="0">
                <a:latin typeface="Gill Sans Light"/>
                <a:cs typeface="Gill Sans Light"/>
              </a:rPr>
              <a:t> that you will assign at the customer level (normal hierarchy rules respected for checking ship-to and then bill-to)</a:t>
            </a: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Enter in all email header information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To, CC, BCC, Subject</a:t>
            </a:r>
          </a:p>
          <a:p>
            <a:pPr lvl="1" algn="l">
              <a:defRPr/>
            </a:pPr>
            <a:endParaRPr lang="en-US" sz="4400" dirty="0" smtClean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Body of email will be defined in the portal</a:t>
            </a: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016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Email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400" y="1943100"/>
            <a:ext cx="7848600" cy="4386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00" y="7110548"/>
            <a:ext cx="7734300" cy="172865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 bwMode="auto">
          <a:xfrm rot="2292783">
            <a:off x="5134510" y="3607351"/>
            <a:ext cx="1908647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 rot="5400000">
            <a:off x="4229341" y="6468088"/>
            <a:ext cx="858120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46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Email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Define body of email in the Customer Portal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Manage -&gt; Content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Create an Email Template called </a:t>
            </a:r>
            <a:r>
              <a:rPr lang="en-US" sz="4400" b="1" dirty="0" smtClean="0">
                <a:latin typeface="Gill Sans Light"/>
                <a:cs typeface="Gill Sans Light"/>
              </a:rPr>
              <a:t>DeliveryNotification</a:t>
            </a:r>
            <a:r>
              <a:rPr lang="en-US" sz="4400" b="1" dirty="0">
                <a:latin typeface="Gill Sans Light"/>
                <a:cs typeface="Gill Sans Light"/>
              </a:rPr>
              <a:t> </a:t>
            </a:r>
            <a:r>
              <a:rPr lang="en-US" sz="4400" dirty="0" smtClean="0">
                <a:latin typeface="Gill Sans Light"/>
                <a:cs typeface="Gill Sans Light"/>
              </a:rPr>
              <a:t>that will be used for all notifications unless you have a branch override </a:t>
            </a: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want to create branch / territory specific override templates, define the template names in new control file, “Innovo SigTouch Template for Delivery Notifications”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9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Email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the system cannot find the appropriate template name defined in the Customer Portal, a delivery notification email will not be sent. </a:t>
            </a: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We use the ship branch of the order to determine if there is an override.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1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Email Notifications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100" y="1797366"/>
            <a:ext cx="8915400" cy="4679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5600" y="6629400"/>
            <a:ext cx="9982200" cy="2785378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500" dirty="0" smtClean="0"/>
              <a:t>The following tokens are supported in the template:</a:t>
            </a:r>
            <a:endParaRPr lang="en-US" sz="2500" dirty="0"/>
          </a:p>
          <a:p>
            <a:pPr marL="342900" indent="-342900" algn="l">
              <a:buFont typeface="Arial" charset="0"/>
              <a:buChar char="•"/>
            </a:pPr>
            <a:r>
              <a:rPr lang="en-US" sz="2500" dirty="0" smtClean="0"/>
              <a:t>@company (name of your company)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500" dirty="0" smtClean="0"/>
              <a:t>@username (name of the ship-to customer defined in Eclipse)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500" dirty="0" smtClean="0"/>
              <a:t>@order (order.invoice)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500" dirty="0" smtClean="0"/>
              <a:t>@poNumber (purchase order number)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500" dirty="0" smtClean="0"/>
              <a:t>@signedBy (signed by user entered in Signature Touch)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500" dirty="0" smtClean="0"/>
              <a:t>@signedAt (address where the order was signed, if connected at signing)</a:t>
            </a:r>
          </a:p>
        </p:txBody>
      </p:sp>
    </p:spTree>
    <p:extLst>
      <p:ext uri="{BB962C8B-B14F-4D97-AF65-F5344CB8AC3E}">
        <p14:creationId xmlns:p14="http://schemas.microsoft.com/office/powerpoint/2010/main" val="68804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General Notes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In order to troubleshoot connectivity, we’ve added an icon next to the account name in settings that will show you if the iPad is able to reach our service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5140167"/>
            <a:ext cx="8518457" cy="1717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7086601"/>
            <a:ext cx="8518457" cy="1738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 bwMode="auto">
          <a:xfrm>
            <a:off x="9962980" y="5999083"/>
            <a:ext cx="1908647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9962979" y="8010499"/>
            <a:ext cx="1908647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5634" y="5455419"/>
            <a:ext cx="1621560" cy="477054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500" dirty="0" smtClean="0"/>
              <a:t>Connected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65634" y="7476404"/>
            <a:ext cx="2274749" cy="477054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500" smtClean="0"/>
              <a:t>Not Connected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21621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General Notes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We removed the </a:t>
            </a:r>
            <a:r>
              <a:rPr lang="en-US" sz="4400" b="1" dirty="0" smtClean="0">
                <a:latin typeface="Gill Sans Light"/>
                <a:cs typeface="Gill Sans Light"/>
              </a:rPr>
              <a:t>Begin Delivery</a:t>
            </a:r>
            <a:r>
              <a:rPr lang="en-US" sz="4400" dirty="0">
                <a:latin typeface="Gill Sans Light"/>
                <a:cs typeface="Gill Sans Light"/>
              </a:rPr>
              <a:t> </a:t>
            </a:r>
            <a:r>
              <a:rPr lang="en-US" sz="4400" dirty="0" smtClean="0">
                <a:latin typeface="Gill Sans Light"/>
                <a:cs typeface="Gill Sans Light"/>
              </a:rPr>
              <a:t>button from Truck mode as the delivery begins when either of the following happens </a:t>
            </a:r>
            <a:r>
              <a:rPr lang="mr-IN" sz="4400" dirty="0" smtClean="0">
                <a:latin typeface="Gill Sans Light"/>
                <a:cs typeface="Gill Sans Light"/>
              </a:rPr>
              <a:t>–</a:t>
            </a:r>
            <a:r>
              <a:rPr lang="en-US" sz="4400" dirty="0" smtClean="0">
                <a:latin typeface="Gill Sans Light"/>
                <a:cs typeface="Gill Sans Light"/>
              </a:rPr>
              <a:t> this is true in the current app store version as well</a:t>
            </a: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Driver has selected a manifest and tapped on any stop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Driver has selected a manifest and started driving</a:t>
            </a: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90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Banner Color Theme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400" y="2339400"/>
            <a:ext cx="11734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New setting under Banner section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Applies to both Counter and Will-Call (if the Enable Banner setting is enabled for Will-Call)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Banner Type is set to Text, the new banner color theme will apply to the background, the sign order button, and the settings button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Banner Type is not set to Text, the new banner color theme will apply just to the sign order button and settings button</a:t>
            </a:r>
            <a:endParaRPr lang="en-US" sz="44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099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Next Steps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Version 2.6.0 will be available for download on the App Store on Sunday, February 12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We will be upgrading the Innovo code on your server on the morning of Sunday, February 12</a:t>
            </a: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have any concerns about the upgrade, please email </a:t>
            </a:r>
            <a:r>
              <a:rPr lang="en-US" sz="4400" dirty="0" smtClean="0">
                <a:latin typeface="Gill Sans Light"/>
                <a:cs typeface="Gill Sans Light"/>
                <a:hlinkClick r:id="rId3"/>
              </a:rPr>
              <a:t>robin@goinnovo.com</a:t>
            </a:r>
            <a:r>
              <a:rPr lang="en-US" sz="4400" dirty="0" smtClean="0">
                <a:latin typeface="Gill Sans Light"/>
                <a:cs typeface="Gill Sans Light"/>
              </a:rPr>
              <a:t> ASAP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524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What’s Next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iPhone support for Truck mode (2017)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Android support for Truck mode (2018)</a:t>
            </a: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Deliver PRO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Subscription based add-on to Signature Touch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Aggressive timeline for 2017</a:t>
            </a:r>
          </a:p>
          <a:p>
            <a:pPr marL="2114550" lvl="3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Beta ~ August</a:t>
            </a:r>
          </a:p>
          <a:p>
            <a:pPr marL="2114550" lvl="3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G/A ~ November (phased delivery)</a:t>
            </a:r>
          </a:p>
          <a:p>
            <a:pPr lvl="3" algn="l">
              <a:defRPr/>
            </a:pPr>
            <a:endParaRPr lang="en-US" sz="4400" dirty="0" smtClean="0">
              <a:latin typeface="Gill Sans Light"/>
              <a:cs typeface="Gill Sans Light"/>
            </a:endParaRP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FMCSA mandate = December 18,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800" y="1263487"/>
            <a:ext cx="2087880" cy="17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36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Deliver PRO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00" y="2339400"/>
            <a:ext cx="11963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Support for OBD-II devices (GoPoint Technology)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Idle time, hard breaking, speeding, acceleration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Driver Vehicle Inspection Reports (DVIR)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Compliance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Electronic Logging (ELD) </a:t>
            </a:r>
            <a:r>
              <a:rPr lang="mr-IN" sz="4400" dirty="0" smtClean="0">
                <a:latin typeface="Gill Sans Light"/>
                <a:cs typeface="Gill Sans Light"/>
              </a:rPr>
              <a:t>–</a:t>
            </a:r>
            <a:r>
              <a:rPr lang="en-US" sz="4400" dirty="0" smtClean="0">
                <a:latin typeface="Gill Sans Light"/>
                <a:cs typeface="Gill Sans Light"/>
              </a:rPr>
              <a:t> FMCSA mandate December 18, 2017 </a:t>
            </a:r>
            <a:r>
              <a:rPr lang="mr-IN" sz="4400" dirty="0" smtClean="0">
                <a:latin typeface="Gill Sans Light"/>
                <a:cs typeface="Gill Sans Light"/>
              </a:rPr>
              <a:t>–</a:t>
            </a:r>
            <a:r>
              <a:rPr lang="en-US" sz="4400" dirty="0" smtClean="0">
                <a:latin typeface="Gill Sans Light"/>
                <a:cs typeface="Gill Sans Light"/>
              </a:rPr>
              <a:t> when trucks go across state lines or &gt; 150 mile radius from the branch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IFTA reporting support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Truck Maintenance support w/ real-time alerts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Driver scoring / reward system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07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Deliver PRO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00" y="2339400"/>
            <a:ext cx="11963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Fuel-card integration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Route planning support </a:t>
            </a:r>
          </a:p>
          <a:p>
            <a:pPr marL="1200150" lvl="1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Think of dragging and dropping sales orders in a web based tool to auto-build your manifests!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Geofencing based real-time arrival time updates to end-customer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Real-time admin alerts for Geofencing violations, speeding, etc. 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End-customer Portal support to see where their delivery is and estimated time of arrival</a:t>
            </a:r>
          </a:p>
        </p:txBody>
      </p:sp>
    </p:spTree>
    <p:extLst>
      <p:ext uri="{BB962C8B-B14F-4D97-AF65-F5344CB8AC3E}">
        <p14:creationId xmlns:p14="http://schemas.microsoft.com/office/powerpoint/2010/main" val="1482635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Upcoming Events 2017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00" y="2339400"/>
            <a:ext cx="1196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Johnstone Supply Spring Sales Meeting</a:t>
            </a:r>
          </a:p>
          <a:p>
            <a:pPr marL="1657350" lvl="2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March 6-9, Orlando, FL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Innovo Users Group Conference</a:t>
            </a:r>
          </a:p>
          <a:p>
            <a:pPr marL="1657350" lvl="2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April 19-20, Boulder, CO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Epicor Insights</a:t>
            </a:r>
          </a:p>
          <a:p>
            <a:pPr marL="1657350" lvl="2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May 22-25, Nashville, TN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UFO Encounter</a:t>
            </a:r>
          </a:p>
          <a:p>
            <a:pPr marL="1657350" lvl="2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September 10-12, Albuquerque, </a:t>
            </a:r>
            <a:r>
              <a:rPr lang="en-US" sz="4400" dirty="0" smtClean="0">
                <a:latin typeface="Gill Sans Light"/>
                <a:cs typeface="Gill Sans Light"/>
              </a:rPr>
              <a:t>NM</a:t>
            </a:r>
            <a:endParaRPr lang="en-US" sz="4400" dirty="0">
              <a:latin typeface="Gill Sans Light"/>
              <a:cs typeface="Gill Sans Ligh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84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Innovo Users Group Conference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00" y="2339400"/>
            <a:ext cx="1196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April 19-20, 2017 at the St. Julien in Boulder, CO</a:t>
            </a: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Registration links can be found on our support site </a:t>
            </a:r>
            <a:r>
              <a:rPr lang="mr-IN" sz="4400" dirty="0">
                <a:latin typeface="Gill Sans Light"/>
                <a:cs typeface="Gill Sans Light"/>
              </a:rPr>
              <a:t>–</a:t>
            </a:r>
            <a:r>
              <a:rPr lang="en-US" sz="4400" dirty="0">
                <a:latin typeface="Gill Sans Light"/>
                <a:cs typeface="Gill Sans Light"/>
              </a:rPr>
              <a:t> Register Today!</a:t>
            </a: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Seminars and roundtables on all Innovo products hosted by Innovo and our customers</a:t>
            </a:r>
          </a:p>
          <a:p>
            <a:pPr marL="742950" indent="-742950" algn="l">
              <a:buFont typeface="Arial" charset="0"/>
              <a:buChar char="•"/>
              <a:defRPr/>
            </a:pPr>
            <a:endParaRPr lang="en-US" sz="4400" dirty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>
                <a:latin typeface="Gill Sans Light"/>
                <a:cs typeface="Gill Sans Light"/>
              </a:rPr>
              <a:t>Session devoted to Deliver PRO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324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Thank you!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2339400"/>
            <a:ext cx="117348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00" y="2339400"/>
            <a:ext cx="11963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Questions?</a:t>
            </a:r>
          </a:p>
          <a:p>
            <a:pPr algn="l">
              <a:defRPr/>
            </a:pPr>
            <a:endParaRPr lang="en-US" sz="4400" dirty="0" smtClean="0">
              <a:latin typeface="Gill Sans Light"/>
              <a:cs typeface="Gill Sans Light"/>
            </a:endParaRPr>
          </a:p>
          <a:p>
            <a:pPr marL="742950" indent="-74295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The recorded webinar and power point will be posted on our support site later today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8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Banner Color Theme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1" y="1417320"/>
            <a:ext cx="5892335" cy="5212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838" y="1383982"/>
            <a:ext cx="5892336" cy="5212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5243721"/>
            <a:ext cx="5892336" cy="521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837" y="5281821"/>
            <a:ext cx="5892336" cy="521208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>
            <a:off x="5526836" y="4855018"/>
            <a:ext cx="1813764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9152599" y="8458200"/>
            <a:ext cx="1905000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8200" y="7349500"/>
            <a:ext cx="1854200" cy="1015663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Banner Type is URL and Color Theme is Red</a:t>
            </a:r>
            <a:endParaRPr lang="en-US" sz="2000" dirty="0"/>
          </a:p>
        </p:txBody>
      </p:sp>
      <p:sp>
        <p:nvSpPr>
          <p:cNvPr id="14" name="Left Arrow 13"/>
          <p:cNvSpPr/>
          <p:nvPr/>
        </p:nvSpPr>
        <p:spPr bwMode="auto">
          <a:xfrm rot="634505">
            <a:off x="10509971" y="6266553"/>
            <a:ext cx="1067732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1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Will-Call Mode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400" y="2339400"/>
            <a:ext cx="117348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Ability to display staging location and package quantities for each order 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New control file, “Innovo SigTouch Display Staging Location in Will-Call Mode”</a:t>
            </a:r>
            <a:endParaRPr lang="en-US" sz="4400" dirty="0">
              <a:latin typeface="Gill Sans Light"/>
              <a:cs typeface="Gill Sans Light"/>
            </a:endParaRPr>
          </a:p>
          <a:p>
            <a:pPr marL="571500" indent="-571500" algn="l">
              <a:buFont typeface="Arial" charset="0"/>
              <a:buChar char="•"/>
              <a:defRPr/>
            </a:pPr>
            <a:endParaRPr lang="en-US" sz="4400" dirty="0" smtClean="0">
              <a:latin typeface="Gill Sans Light"/>
              <a:cs typeface="Gill Sans Light"/>
            </a:endParaRP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Ability to select printer after customer signs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New setting, </a:t>
            </a:r>
            <a:r>
              <a:rPr lang="en-US" sz="4400" b="1" dirty="0" smtClean="0">
                <a:latin typeface="Gill Sans Light"/>
                <a:cs typeface="Gill Sans Light"/>
              </a:rPr>
              <a:t>Enable Printer Select at Signing</a:t>
            </a:r>
          </a:p>
        </p:txBody>
      </p:sp>
    </p:spTree>
    <p:extLst>
      <p:ext uri="{BB962C8B-B14F-4D97-AF65-F5344CB8AC3E}">
        <p14:creationId xmlns:p14="http://schemas.microsoft.com/office/powerpoint/2010/main" val="1304071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Staging Location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600" y="1128380"/>
            <a:ext cx="9320217" cy="824422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 bwMode="auto">
          <a:xfrm rot="1800000">
            <a:off x="2337882" y="3679149"/>
            <a:ext cx="1813764" cy="426803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 rot="8292608">
            <a:off x="4312614" y="3541567"/>
            <a:ext cx="986732" cy="426803"/>
          </a:xfrm>
          <a:prstGeom prst="leftArrow">
            <a:avLst>
              <a:gd name="adj1" fmla="val 50000"/>
              <a:gd name="adj2" fmla="val 63581"/>
            </a:avLst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378" y="1600200"/>
            <a:ext cx="4607222" cy="40753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85200" y="5356860"/>
            <a:ext cx="3657600" cy="3939540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Here is an example of the large signing screen in will-call mode. </a:t>
            </a:r>
          </a:p>
          <a:p>
            <a:endParaRPr lang="en-US" sz="2500" dirty="0"/>
          </a:p>
          <a:p>
            <a:r>
              <a:rPr lang="en-US" sz="2500" dirty="0" smtClean="0"/>
              <a:t>One change to note here</a:t>
            </a:r>
            <a:r>
              <a:rPr lang="en-US" sz="2500" dirty="0"/>
              <a:t>,</a:t>
            </a:r>
            <a:r>
              <a:rPr lang="en-US" sz="2500" dirty="0" smtClean="0"/>
              <a:t> if you require a signed-by, the Accept button will not highlight from gray to blue until you enter in the signed-by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76513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/>
          </p:cNvSpPr>
          <p:nvPr/>
        </p:nvSpPr>
        <p:spPr bwMode="auto">
          <a:xfrm>
            <a:off x="863600" y="2317750"/>
            <a:ext cx="11531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0" y="0"/>
            <a:ext cx="13017500" cy="723900"/>
          </a:xfrm>
          <a:prstGeom prst="rect">
            <a:avLst/>
          </a:prstGeom>
          <a:solidFill>
            <a:srgbClr val="2498D7"/>
          </a:solidFill>
          <a:ln w="25400">
            <a:solidFill>
              <a:srgbClr val="2498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00" y="8470900"/>
            <a:ext cx="316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0" y="914400"/>
            <a:ext cx="130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Enable Printer Select at Signing</a:t>
            </a:r>
            <a:endParaRPr lang="en-US" sz="50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400" y="2339400"/>
            <a:ext cx="11734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The new setting is only available if current setting </a:t>
            </a:r>
            <a:r>
              <a:rPr lang="en-US" sz="4400" b="1" dirty="0" smtClean="0">
                <a:latin typeface="Gill Sans Light"/>
                <a:cs typeface="Gill Sans Light"/>
              </a:rPr>
              <a:t>Enable Printing </a:t>
            </a:r>
            <a:r>
              <a:rPr lang="en-US" sz="4400" dirty="0" smtClean="0">
                <a:latin typeface="Gill Sans Light"/>
                <a:cs typeface="Gill Sans Light"/>
              </a:rPr>
              <a:t>is set to either “Printing Enabled </a:t>
            </a:r>
            <a:r>
              <a:rPr lang="mr-IN" sz="4400" dirty="0" smtClean="0">
                <a:latin typeface="Gill Sans Light"/>
                <a:cs typeface="Gill Sans Light"/>
              </a:rPr>
              <a:t>–</a:t>
            </a:r>
            <a:r>
              <a:rPr lang="en-US" sz="4400" dirty="0" smtClean="0">
                <a:latin typeface="Gill Sans Light"/>
                <a:cs typeface="Gill Sans Light"/>
              </a:rPr>
              <a:t> Default Yes” or “Printing Enabled </a:t>
            </a:r>
            <a:r>
              <a:rPr lang="mr-IN" sz="4400" dirty="0" smtClean="0">
                <a:latin typeface="Gill Sans Light"/>
                <a:cs typeface="Gill Sans Light"/>
              </a:rPr>
              <a:t>–</a:t>
            </a:r>
            <a:r>
              <a:rPr lang="en-US" sz="4400" dirty="0" smtClean="0">
                <a:latin typeface="Gill Sans Light"/>
                <a:cs typeface="Gill Sans Light"/>
              </a:rPr>
              <a:t> Default No”</a:t>
            </a:r>
          </a:p>
          <a:p>
            <a:pPr marL="571500" indent="-571500" algn="l">
              <a:buFont typeface="Arial" charset="0"/>
              <a:buChar char="•"/>
              <a:defRPr/>
            </a:pPr>
            <a:r>
              <a:rPr lang="en-US" sz="4400" dirty="0" smtClean="0">
                <a:latin typeface="Gill Sans Light"/>
                <a:cs typeface="Gill Sans Light"/>
              </a:rPr>
              <a:t>If you want users to have access to multiple printers within a single printer location, set the </a:t>
            </a:r>
            <a:r>
              <a:rPr lang="en-US" sz="4400" b="1" dirty="0" smtClean="0">
                <a:latin typeface="Gill Sans Light"/>
                <a:cs typeface="Gill Sans Light"/>
              </a:rPr>
              <a:t>Printer Locations </a:t>
            </a:r>
            <a:r>
              <a:rPr lang="en-US" sz="4400" dirty="0" smtClean="0">
                <a:latin typeface="Gill Sans Light"/>
                <a:cs typeface="Gill Sans Light"/>
              </a:rPr>
              <a:t>setting to that single printer location and set the </a:t>
            </a:r>
            <a:r>
              <a:rPr lang="en-US" sz="4400" b="1" dirty="0" smtClean="0">
                <a:latin typeface="Gill Sans Light"/>
                <a:cs typeface="Gill Sans Light"/>
              </a:rPr>
              <a:t>Printer</a:t>
            </a:r>
            <a:r>
              <a:rPr lang="en-US" sz="4400" dirty="0" smtClean="0">
                <a:latin typeface="Gill Sans Light"/>
                <a:cs typeface="Gill Sans Light"/>
              </a:rPr>
              <a:t> setting to the printer in that location used more often</a:t>
            </a:r>
          </a:p>
        </p:txBody>
      </p:sp>
    </p:spTree>
    <p:extLst>
      <p:ext uri="{BB962C8B-B14F-4D97-AF65-F5344CB8AC3E}">
        <p14:creationId xmlns:p14="http://schemas.microsoft.com/office/powerpoint/2010/main" val="998693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1AEFB"/>
      </a:accent1>
      <a:accent2>
        <a:srgbClr val="333399"/>
      </a:accent2>
      <a:accent3>
        <a:srgbClr val="FFFFFF"/>
      </a:accent3>
      <a:accent4>
        <a:srgbClr val="000000"/>
      </a:accent4>
      <a:accent5>
        <a:srgbClr val="BBD3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1AEFB"/>
      </a:accent1>
      <a:accent2>
        <a:srgbClr val="333399"/>
      </a:accent2>
      <a:accent3>
        <a:srgbClr val="FFFFFF"/>
      </a:accent3>
      <a:accent4>
        <a:srgbClr val="000000"/>
      </a:accent4>
      <a:accent5>
        <a:srgbClr val="BBD3FD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31431</TotalTime>
  <Pages>0</Pages>
  <Words>2630</Words>
  <Characters>0</Characters>
  <Application>Microsoft Macintosh PowerPoint</Application>
  <PresentationFormat>Custom</PresentationFormat>
  <Lines>0</Lines>
  <Paragraphs>333</Paragraphs>
  <Slides>56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56</vt:i4>
      </vt:variant>
    </vt:vector>
  </HeadingPairs>
  <TitlesOfParts>
    <vt:vector size="76" baseType="lpstr">
      <vt:lpstr>Calibri</vt:lpstr>
      <vt:lpstr>Gill Sans</vt:lpstr>
      <vt:lpstr>Gill Sans Light</vt:lpstr>
      <vt:lpstr>ＭＳ Ｐゴシック</vt:lpstr>
      <vt:lpstr>ヒラギノ角ゴ ProN W3</vt:lpstr>
      <vt:lpstr>Arial</vt:lpstr>
      <vt:lpstr>Title &amp; Subtitle</vt:lpstr>
      <vt:lpstr>Bullets</vt:lpstr>
      <vt:lpstr>Title - Center</vt:lpstr>
      <vt:lpstr>Title &amp; 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Electric</dc:title>
  <dc:subject/>
  <dc:creator/>
  <cp:keywords/>
  <dc:description/>
  <cp:lastModifiedBy>Robin Merrion</cp:lastModifiedBy>
  <cp:revision>1145</cp:revision>
  <cp:lastPrinted>2017-01-24T21:49:23Z</cp:lastPrinted>
  <dcterms:modified xsi:type="dcterms:W3CDTF">2017-01-24T21:52:44Z</dcterms:modified>
</cp:coreProperties>
</file>