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  <p:sldMasterId id="2147483656" r:id="rId9"/>
    <p:sldMasterId id="2147483657" r:id="rId10"/>
    <p:sldMasterId id="2147483658" r:id="rId11"/>
    <p:sldMasterId id="2147483659" r:id="rId12"/>
    <p:sldMasterId id="2147483660" r:id="rId13"/>
    <p:sldMasterId id="2147483661" r:id="rId14"/>
  </p:sldMasterIdLst>
  <p:notesMasterIdLst>
    <p:notesMasterId r:id="rId71"/>
  </p:notesMasterIdLst>
  <p:sldIdLst>
    <p:sldId id="422" r:id="rId15"/>
    <p:sldId id="465" r:id="rId16"/>
    <p:sldId id="490" r:id="rId17"/>
    <p:sldId id="491" r:id="rId18"/>
    <p:sldId id="496" r:id="rId19"/>
    <p:sldId id="497" r:id="rId20"/>
    <p:sldId id="492" r:id="rId21"/>
    <p:sldId id="493" r:id="rId22"/>
    <p:sldId id="494" r:id="rId23"/>
    <p:sldId id="498" r:id="rId24"/>
    <p:sldId id="495" r:id="rId25"/>
    <p:sldId id="499" r:id="rId26"/>
    <p:sldId id="500" r:id="rId27"/>
    <p:sldId id="501" r:id="rId28"/>
    <p:sldId id="502" r:id="rId29"/>
    <p:sldId id="503" r:id="rId30"/>
    <p:sldId id="504" r:id="rId31"/>
    <p:sldId id="505" r:id="rId32"/>
    <p:sldId id="506" r:id="rId33"/>
    <p:sldId id="547" r:id="rId34"/>
    <p:sldId id="507" r:id="rId35"/>
    <p:sldId id="543" r:id="rId36"/>
    <p:sldId id="508" r:id="rId37"/>
    <p:sldId id="509" r:id="rId38"/>
    <p:sldId id="510" r:id="rId39"/>
    <p:sldId id="511" r:id="rId40"/>
    <p:sldId id="544" r:id="rId41"/>
    <p:sldId id="545" r:id="rId42"/>
    <p:sldId id="546" r:id="rId43"/>
    <p:sldId id="542" r:id="rId44"/>
    <p:sldId id="512" r:id="rId45"/>
    <p:sldId id="513" r:id="rId46"/>
    <p:sldId id="514" r:id="rId47"/>
    <p:sldId id="515" r:id="rId48"/>
    <p:sldId id="516" r:id="rId49"/>
    <p:sldId id="517" r:id="rId50"/>
    <p:sldId id="518" r:id="rId51"/>
    <p:sldId id="519" r:id="rId52"/>
    <p:sldId id="531" r:id="rId53"/>
    <p:sldId id="520" r:id="rId54"/>
    <p:sldId id="521" r:id="rId55"/>
    <p:sldId id="522" r:id="rId56"/>
    <p:sldId id="523" r:id="rId57"/>
    <p:sldId id="525" r:id="rId58"/>
    <p:sldId id="526" r:id="rId59"/>
    <p:sldId id="527" r:id="rId60"/>
    <p:sldId id="528" r:id="rId61"/>
    <p:sldId id="529" r:id="rId62"/>
    <p:sldId id="532" r:id="rId63"/>
    <p:sldId id="530" r:id="rId64"/>
    <p:sldId id="533" r:id="rId65"/>
    <p:sldId id="535" r:id="rId66"/>
    <p:sldId id="536" r:id="rId67"/>
    <p:sldId id="540" r:id="rId68"/>
    <p:sldId id="539" r:id="rId69"/>
    <p:sldId id="541" r:id="rId70"/>
  </p:sldIdLst>
  <p:sldSz cx="13004800" cy="97536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60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2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4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6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13" autoAdjust="0"/>
    <p:restoredTop sz="94566" autoAdjust="0"/>
  </p:normalViewPr>
  <p:slideViewPr>
    <p:cSldViewPr>
      <p:cViewPr>
        <p:scale>
          <a:sx n="100" d="100"/>
          <a:sy n="100" d="100"/>
        </p:scale>
        <p:origin x="1240" y="1240"/>
      </p:cViewPr>
      <p:guideLst>
        <p:guide orient="horz" pos="3072"/>
        <p:guide pos="40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4" Type="http://schemas.openxmlformats.org/officeDocument/2006/relationships/slideMaster" Target="slideMasters/slideMaster14.xml"/><Relationship Id="rId15" Type="http://schemas.openxmlformats.org/officeDocument/2006/relationships/slide" Target="slides/slide1.xml"/><Relationship Id="rId16" Type="http://schemas.openxmlformats.org/officeDocument/2006/relationships/slide" Target="slides/slide2.xml"/><Relationship Id="rId17" Type="http://schemas.openxmlformats.org/officeDocument/2006/relationships/slide" Target="slides/slide3.xml"/><Relationship Id="rId18" Type="http://schemas.openxmlformats.org/officeDocument/2006/relationships/slide" Target="slides/slide4.xml"/><Relationship Id="rId19" Type="http://schemas.openxmlformats.org/officeDocument/2006/relationships/slide" Target="slides/slide5.xml"/><Relationship Id="rId63" Type="http://schemas.openxmlformats.org/officeDocument/2006/relationships/slide" Target="slides/slide49.xml"/><Relationship Id="rId64" Type="http://schemas.openxmlformats.org/officeDocument/2006/relationships/slide" Target="slides/slide50.xml"/><Relationship Id="rId65" Type="http://schemas.openxmlformats.org/officeDocument/2006/relationships/slide" Target="slides/slide51.xml"/><Relationship Id="rId66" Type="http://schemas.openxmlformats.org/officeDocument/2006/relationships/slide" Target="slides/slide52.xml"/><Relationship Id="rId67" Type="http://schemas.openxmlformats.org/officeDocument/2006/relationships/slide" Target="slides/slide53.xml"/><Relationship Id="rId68" Type="http://schemas.openxmlformats.org/officeDocument/2006/relationships/slide" Target="slides/slide54.xml"/><Relationship Id="rId69" Type="http://schemas.openxmlformats.org/officeDocument/2006/relationships/slide" Target="slides/slide55.xml"/><Relationship Id="rId50" Type="http://schemas.openxmlformats.org/officeDocument/2006/relationships/slide" Target="slides/slide36.xml"/><Relationship Id="rId51" Type="http://schemas.openxmlformats.org/officeDocument/2006/relationships/slide" Target="slides/slide37.xml"/><Relationship Id="rId52" Type="http://schemas.openxmlformats.org/officeDocument/2006/relationships/slide" Target="slides/slide38.xml"/><Relationship Id="rId53" Type="http://schemas.openxmlformats.org/officeDocument/2006/relationships/slide" Target="slides/slide39.xml"/><Relationship Id="rId54" Type="http://schemas.openxmlformats.org/officeDocument/2006/relationships/slide" Target="slides/slide40.xml"/><Relationship Id="rId55" Type="http://schemas.openxmlformats.org/officeDocument/2006/relationships/slide" Target="slides/slide41.xml"/><Relationship Id="rId56" Type="http://schemas.openxmlformats.org/officeDocument/2006/relationships/slide" Target="slides/slide42.xml"/><Relationship Id="rId57" Type="http://schemas.openxmlformats.org/officeDocument/2006/relationships/slide" Target="slides/slide43.xml"/><Relationship Id="rId58" Type="http://schemas.openxmlformats.org/officeDocument/2006/relationships/slide" Target="slides/slide44.xml"/><Relationship Id="rId59" Type="http://schemas.openxmlformats.org/officeDocument/2006/relationships/slide" Target="slides/slide45.xml"/><Relationship Id="rId40" Type="http://schemas.openxmlformats.org/officeDocument/2006/relationships/slide" Target="slides/slide26.xml"/><Relationship Id="rId41" Type="http://schemas.openxmlformats.org/officeDocument/2006/relationships/slide" Target="slides/slide27.xml"/><Relationship Id="rId42" Type="http://schemas.openxmlformats.org/officeDocument/2006/relationships/slide" Target="slides/slide28.xml"/><Relationship Id="rId43" Type="http://schemas.openxmlformats.org/officeDocument/2006/relationships/slide" Target="slides/slide29.xml"/><Relationship Id="rId44" Type="http://schemas.openxmlformats.org/officeDocument/2006/relationships/slide" Target="slides/slide30.xml"/><Relationship Id="rId45" Type="http://schemas.openxmlformats.org/officeDocument/2006/relationships/slide" Target="slides/slide31.xml"/><Relationship Id="rId46" Type="http://schemas.openxmlformats.org/officeDocument/2006/relationships/slide" Target="slides/slide32.xml"/><Relationship Id="rId47" Type="http://schemas.openxmlformats.org/officeDocument/2006/relationships/slide" Target="slides/slide33.xml"/><Relationship Id="rId48" Type="http://schemas.openxmlformats.org/officeDocument/2006/relationships/slide" Target="slides/slide34.xml"/><Relationship Id="rId49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30" Type="http://schemas.openxmlformats.org/officeDocument/2006/relationships/slide" Target="slides/slide16.xml"/><Relationship Id="rId31" Type="http://schemas.openxmlformats.org/officeDocument/2006/relationships/slide" Target="slides/slide17.xml"/><Relationship Id="rId32" Type="http://schemas.openxmlformats.org/officeDocument/2006/relationships/slide" Target="slides/slide18.xml"/><Relationship Id="rId33" Type="http://schemas.openxmlformats.org/officeDocument/2006/relationships/slide" Target="slides/slide19.xml"/><Relationship Id="rId34" Type="http://schemas.openxmlformats.org/officeDocument/2006/relationships/slide" Target="slides/slide20.xml"/><Relationship Id="rId35" Type="http://schemas.openxmlformats.org/officeDocument/2006/relationships/slide" Target="slides/slide21.xml"/><Relationship Id="rId36" Type="http://schemas.openxmlformats.org/officeDocument/2006/relationships/slide" Target="slides/slide22.xml"/><Relationship Id="rId37" Type="http://schemas.openxmlformats.org/officeDocument/2006/relationships/slide" Target="slides/slide23.xml"/><Relationship Id="rId38" Type="http://schemas.openxmlformats.org/officeDocument/2006/relationships/slide" Target="slides/slide24.xml"/><Relationship Id="rId39" Type="http://schemas.openxmlformats.org/officeDocument/2006/relationships/slide" Target="slides/slide25.xml"/><Relationship Id="rId70" Type="http://schemas.openxmlformats.org/officeDocument/2006/relationships/slide" Target="slides/slide56.xml"/><Relationship Id="rId71" Type="http://schemas.openxmlformats.org/officeDocument/2006/relationships/notesMaster" Target="notesMasters/notesMaster1.xml"/><Relationship Id="rId72" Type="http://schemas.openxmlformats.org/officeDocument/2006/relationships/presProps" Target="presProps.xml"/><Relationship Id="rId20" Type="http://schemas.openxmlformats.org/officeDocument/2006/relationships/slide" Target="slides/slide6.xml"/><Relationship Id="rId21" Type="http://schemas.openxmlformats.org/officeDocument/2006/relationships/slide" Target="slides/slide7.xml"/><Relationship Id="rId22" Type="http://schemas.openxmlformats.org/officeDocument/2006/relationships/slide" Target="slides/slide8.xml"/><Relationship Id="rId23" Type="http://schemas.openxmlformats.org/officeDocument/2006/relationships/slide" Target="slides/slide9.xml"/><Relationship Id="rId24" Type="http://schemas.openxmlformats.org/officeDocument/2006/relationships/slide" Target="slides/slide10.xml"/><Relationship Id="rId25" Type="http://schemas.openxmlformats.org/officeDocument/2006/relationships/slide" Target="slides/slide11.xml"/><Relationship Id="rId26" Type="http://schemas.openxmlformats.org/officeDocument/2006/relationships/slide" Target="slides/slide12.xml"/><Relationship Id="rId27" Type="http://schemas.openxmlformats.org/officeDocument/2006/relationships/slide" Target="slides/slide13.xml"/><Relationship Id="rId28" Type="http://schemas.openxmlformats.org/officeDocument/2006/relationships/slide" Target="slides/slide14.xml"/><Relationship Id="rId29" Type="http://schemas.openxmlformats.org/officeDocument/2006/relationships/slide" Target="slides/slide15.xml"/><Relationship Id="rId73" Type="http://schemas.openxmlformats.org/officeDocument/2006/relationships/viewProps" Target="viewProps.xml"/><Relationship Id="rId74" Type="http://schemas.openxmlformats.org/officeDocument/2006/relationships/theme" Target="theme/theme1.xml"/><Relationship Id="rId75" Type="http://schemas.openxmlformats.org/officeDocument/2006/relationships/tableStyles" Target="tableStyles.xml"/><Relationship Id="rId60" Type="http://schemas.openxmlformats.org/officeDocument/2006/relationships/slide" Target="slides/slide46.xml"/><Relationship Id="rId61" Type="http://schemas.openxmlformats.org/officeDocument/2006/relationships/slide" Target="slides/slide47.xml"/><Relationship Id="rId62" Type="http://schemas.openxmlformats.org/officeDocument/2006/relationships/slide" Target="slides/slide48.xml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3F47ABC-3989-5F43-B1E8-AB41018CD10F}" type="datetimeFigureOut">
              <a:rPr lang="en-US"/>
              <a:pPr>
                <a:defRPr/>
              </a:pPr>
              <a:t>1/24/17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17135B4-76D6-6447-AE89-FE9449AC36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5195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6122593A-6206-8A46-92E9-B366E9A8D9D8}" type="slidenum">
              <a:rPr lang="en-US" sz="1200"/>
              <a:pPr eaLnBrk="1" hangingPunct="1"/>
              <a:t>1</a:t>
            </a:fld>
            <a:endParaRPr 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6080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0475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190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3122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6721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2235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064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1668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4348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920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9222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529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3066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2991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6293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4908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7714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335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4012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82110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5118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35524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19726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65959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80697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58282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0088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0350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47994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87393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05815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7394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2638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6755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6432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3384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255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9051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711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65903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536492"/>
      </p:ext>
    </p:extLst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926467"/>
      </p:ext>
    </p:extLst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180488"/>
      </p:ext>
    </p:extLst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71239691"/>
      </p:ext>
    </p:extLst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780017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718926"/>
      </p:ext>
    </p:extLst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628491"/>
      </p:ext>
    </p:extLst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8352806"/>
      </p:ext>
    </p:extLst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8042897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4610753"/>
      </p:ext>
    </p:extLst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11158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961600"/>
      </p:ext>
    </p:extLst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3216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321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270108"/>
      </p:ext>
    </p:extLst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935698"/>
      </p:ext>
    </p:extLst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202683"/>
      </p:ext>
    </p:extLst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52381568"/>
      </p:ext>
    </p:extLst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24447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150" y="2768600"/>
            <a:ext cx="24447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154060"/>
      </p:ext>
    </p:extLst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022102"/>
      </p:ext>
    </p:extLst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61116"/>
      </p:ext>
    </p:extLst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7262178"/>
      </p:ext>
    </p:extLst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0510422"/>
      </p:ext>
    </p:extLst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777775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268281"/>
      </p:ext>
    </p:extLst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675060"/>
      </p:ext>
    </p:extLst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502762"/>
      </p:ext>
    </p:extLst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416043"/>
      </p:ext>
    </p:extLst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392012"/>
      </p:ext>
    </p:extLst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88418964"/>
      </p:ext>
    </p:extLst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176196"/>
      </p:ext>
    </p:extLst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774890"/>
      </p:ext>
    </p:extLst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742417"/>
      </p:ext>
    </p:extLst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597533"/>
      </p:ext>
    </p:extLst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45474974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932698"/>
      </p:ext>
    </p:extLst>
  </p:cSld>
  <p:clrMapOvr>
    <a:masterClrMapping/>
  </p:clrMapOvr>
  <p:transition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1872365"/>
      </p:ext>
    </p:extLst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941064"/>
      </p:ext>
    </p:extLst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505771"/>
      </p:ext>
    </p:extLst>
  </p:cSld>
  <p:clrMapOvr>
    <a:masterClrMapping/>
  </p:clrMapOvr>
  <p:transition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415521"/>
      </p:ext>
    </p:extLst>
  </p:cSld>
  <p:clrMapOvr>
    <a:masterClrMapping/>
  </p:clrMapOvr>
  <p:transition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038955"/>
      </p:ext>
    </p:extLst>
  </p:cSld>
  <p:clrMapOvr>
    <a:masterClrMapping/>
  </p:clrMapOvr>
  <p:transition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9433901"/>
      </p:ext>
    </p:extLst>
  </p:cSld>
  <p:clrMapOvr>
    <a:masterClrMapping/>
  </p:clrMapOvr>
  <p:transition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72400" y="2768600"/>
            <a:ext cx="19050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829800" y="2768600"/>
            <a:ext cx="19050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906848"/>
      </p:ext>
    </p:extLst>
  </p:cSld>
  <p:clrMapOvr>
    <a:masterClrMapping/>
  </p:clrMapOvr>
  <p:transition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019401"/>
      </p:ext>
    </p:extLst>
  </p:cSld>
  <p:clrMapOvr>
    <a:masterClrMapping/>
  </p:clrMapOvr>
  <p:transition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868541"/>
      </p:ext>
    </p:extLst>
  </p:cSld>
  <p:clrMapOvr>
    <a:masterClrMapping/>
  </p:clrMapOvr>
  <p:transition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5805916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6524242"/>
      </p:ext>
    </p:extLst>
  </p:cSld>
  <p:clrMapOvr>
    <a:masterClrMapping/>
  </p:clrMapOvr>
  <p:transition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63189935"/>
      </p:ext>
    </p:extLst>
  </p:cSld>
  <p:clrMapOvr>
    <a:masterClrMapping/>
  </p:clrMapOvr>
  <p:transition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3864656"/>
      </p:ext>
    </p:extLst>
  </p:cSld>
  <p:clrMapOvr>
    <a:masterClrMapping/>
  </p:clrMapOvr>
  <p:transition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062161"/>
      </p:ext>
    </p:extLst>
  </p:cSld>
  <p:clrMapOvr>
    <a:masterClrMapping/>
  </p:clrMapOvr>
  <p:transition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838785"/>
      </p:ext>
    </p:extLst>
  </p:cSld>
  <p:clrMapOvr>
    <a:masterClrMapping/>
  </p:clrMapOvr>
  <p:transition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041019"/>
      </p:ext>
    </p:extLst>
  </p:cSld>
  <p:clrMapOvr>
    <a:masterClrMapping/>
  </p:clrMapOvr>
  <p:transition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423185"/>
      </p:ext>
    </p:extLst>
  </p:cSld>
  <p:clrMapOvr>
    <a:masterClrMapping/>
  </p:clrMapOvr>
  <p:transition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5346983"/>
      </p:ext>
    </p:extLst>
  </p:cSld>
  <p:clrMapOvr>
    <a:masterClrMapping/>
  </p:clrMapOvr>
  <p:transition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24447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150" y="2768600"/>
            <a:ext cx="24447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829855"/>
      </p:ext>
    </p:extLst>
  </p:cSld>
  <p:clrMapOvr>
    <a:masterClrMapping/>
  </p:clrMapOvr>
  <p:transition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422926"/>
      </p:ext>
    </p:extLst>
  </p:cSld>
  <p:clrMapOvr>
    <a:masterClrMapping/>
  </p:clrMapOvr>
  <p:transition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436913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1270000"/>
            <a:ext cx="5156200" cy="721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1270000"/>
            <a:ext cx="5156200" cy="721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907452"/>
      </p:ext>
    </p:extLst>
  </p:cSld>
  <p:clrMapOvr>
    <a:masterClrMapping/>
  </p:clrMapOvr>
  <p:transition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8558430"/>
      </p:ext>
    </p:extLst>
  </p:cSld>
  <p:clrMapOvr>
    <a:masterClrMapping/>
  </p:clrMapOvr>
  <p:transition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1752152"/>
      </p:ext>
    </p:extLst>
  </p:cSld>
  <p:clrMapOvr>
    <a:masterClrMapping/>
  </p:clrMapOvr>
  <p:transition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0511483"/>
      </p:ext>
    </p:extLst>
  </p:cSld>
  <p:clrMapOvr>
    <a:masterClrMapping/>
  </p:clrMapOvr>
  <p:transition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681319"/>
      </p:ext>
    </p:extLst>
  </p:cSld>
  <p:clrMapOvr>
    <a:masterClrMapping/>
  </p:clrMapOvr>
  <p:transition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825183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27206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602049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713106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943665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284982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38164275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02736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0930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0930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280732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267522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465153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6923768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244260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493207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554509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149109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4823148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8773257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3170799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448368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4357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295882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554580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110271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4658563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812035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032688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2185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481014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3545380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4036785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14829883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215775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871585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969825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742533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7362328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158922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64760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693564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683021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281839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3191892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1108648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989734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791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7913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707789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409117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386229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22660007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22527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535315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280460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122140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6832514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4852730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0829000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80098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791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7913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169564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357417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307950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350144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8044077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5000" y="4787900"/>
            <a:ext cx="2857500" cy="330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900" y="4787900"/>
            <a:ext cx="2857500" cy="330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796978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699294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207921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0429702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7297561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1137194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382146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35550" y="1409700"/>
            <a:ext cx="1466850" cy="668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5000" y="1409700"/>
            <a:ext cx="4248150" cy="668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902717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964546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45987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26799406"/>
      </p:ext>
    </p:extLst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5039584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5000" y="4787900"/>
            <a:ext cx="2857500" cy="330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900" y="4787900"/>
            <a:ext cx="2857500" cy="330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547532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39332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962825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441669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4380806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87807087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314694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35550" y="1409700"/>
            <a:ext cx="1466850" cy="668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5000" y="1409700"/>
            <a:ext cx="4248150" cy="668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543021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37521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102608"/>
      </p:ext>
    </p:extLst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486981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4611375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318173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129729"/>
      </p:ext>
    </p:extLst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703089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1504026"/>
      </p:ext>
    </p:extLst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42722602"/>
      </p:ext>
    </p:extLst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183612"/>
      </p:ext>
    </p:extLst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04994"/>
      </p:ext>
    </p:extLst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54000"/>
            <a:ext cx="2925762" cy="845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54000"/>
            <a:ext cx="8624888" cy="8458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58136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1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0.xml"/><Relationship Id="rId12" Type="http://schemas.openxmlformats.org/officeDocument/2006/relationships/theme" Target="../theme/theme10.xml"/><Relationship Id="rId1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6.xml"/><Relationship Id="rId8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09.xml"/></Relationships>
</file>

<file path=ppt/slideMasters/_rels/slideMaster1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21.xml"/><Relationship Id="rId12" Type="http://schemas.openxmlformats.org/officeDocument/2006/relationships/theme" Target="../theme/theme11.xml"/><Relationship Id="rId1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17.xml"/><Relationship Id="rId8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0.xml"/></Relationships>
</file>

<file path=ppt/slideMasters/_rels/slideMaster1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32.xml"/><Relationship Id="rId12" Type="http://schemas.openxmlformats.org/officeDocument/2006/relationships/theme" Target="../theme/theme12.xml"/><Relationship Id="rId1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23.xml"/><Relationship Id="rId3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28.xml"/><Relationship Id="rId8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31.xml"/></Relationships>
</file>

<file path=ppt/slideMasters/_rels/slideMaster1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43.xml"/><Relationship Id="rId12" Type="http://schemas.openxmlformats.org/officeDocument/2006/relationships/theme" Target="../theme/theme13.xml"/><Relationship Id="rId1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34.xml"/><Relationship Id="rId3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38.xml"/><Relationship Id="rId7" Type="http://schemas.openxmlformats.org/officeDocument/2006/relationships/slideLayout" Target="../slideLayouts/slideLayout139.xml"/><Relationship Id="rId8" Type="http://schemas.openxmlformats.org/officeDocument/2006/relationships/slideLayout" Target="../slideLayouts/slideLayout140.xml"/><Relationship Id="rId9" Type="http://schemas.openxmlformats.org/officeDocument/2006/relationships/slideLayout" Target="../slideLayouts/slideLayout141.xml"/><Relationship Id="rId10" Type="http://schemas.openxmlformats.org/officeDocument/2006/relationships/slideLayout" Target="../slideLayouts/slideLayout142.xml"/></Relationships>
</file>

<file path=ppt/slideMasters/_rels/slideMaster1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54.xml"/><Relationship Id="rId12" Type="http://schemas.openxmlformats.org/officeDocument/2006/relationships/theme" Target="../theme/theme14.xml"/><Relationship Id="rId1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45.xml"/><Relationship Id="rId3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147.xml"/><Relationship Id="rId5" Type="http://schemas.openxmlformats.org/officeDocument/2006/relationships/slideLayout" Target="../slideLayouts/slideLayout148.xml"/><Relationship Id="rId6" Type="http://schemas.openxmlformats.org/officeDocument/2006/relationships/slideLayout" Target="../slideLayouts/slideLayout149.xml"/><Relationship Id="rId7" Type="http://schemas.openxmlformats.org/officeDocument/2006/relationships/slideLayout" Target="../slideLayouts/slideLayout150.xml"/><Relationship Id="rId8" Type="http://schemas.openxmlformats.org/officeDocument/2006/relationships/slideLayout" Target="../slideLayouts/slideLayout151.xml"/><Relationship Id="rId9" Type="http://schemas.openxmlformats.org/officeDocument/2006/relationships/slideLayout" Target="../slideLayouts/slideLayout152.xml"/><Relationship Id="rId10" Type="http://schemas.openxmlformats.org/officeDocument/2006/relationships/slideLayout" Target="../slideLayouts/slideLayout153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1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1.xml"/><Relationship Id="rId8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1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2.xml"/><Relationship Id="rId8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7.xml"/><Relationship Id="rId12" Type="http://schemas.openxmlformats.org/officeDocument/2006/relationships/theme" Target="../theme/theme7.xml"/><Relationship Id="rId1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9.xml"/><Relationship Id="rId4" Type="http://schemas.openxmlformats.org/officeDocument/2006/relationships/slideLayout" Target="../slideLayouts/slideLayout70.xml"/><Relationship Id="rId5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3.xml"/><Relationship Id="rId8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8.xml"/><Relationship Id="rId12" Type="http://schemas.openxmlformats.org/officeDocument/2006/relationships/theme" Target="../theme/theme8.xml"/><Relationship Id="rId1" Type="http://schemas.openxmlformats.org/officeDocument/2006/relationships/slideLayout" Target="../slideLayouts/slideLayout78.xml"/><Relationship Id="rId2" Type="http://schemas.openxmlformats.org/officeDocument/2006/relationships/slideLayout" Target="../slideLayouts/slideLayout79.xml"/><Relationship Id="rId3" Type="http://schemas.openxmlformats.org/officeDocument/2006/relationships/slideLayout" Target="../slideLayouts/slideLayout80.xml"/><Relationship Id="rId4" Type="http://schemas.openxmlformats.org/officeDocument/2006/relationships/slideLayout" Target="../slideLayouts/slideLayout81.xml"/><Relationship Id="rId5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4.xml"/><Relationship Id="rId8" Type="http://schemas.openxmlformats.org/officeDocument/2006/relationships/slideLayout" Target="../slideLayouts/slideLayout85.xml"/><Relationship Id="rId9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87.xml"/></Relationships>
</file>

<file path=ppt/slideMasters/_rels/slideMaster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99.xml"/><Relationship Id="rId12" Type="http://schemas.openxmlformats.org/officeDocument/2006/relationships/theme" Target="../theme/theme9.xml"/><Relationship Id="rId1" Type="http://schemas.openxmlformats.org/officeDocument/2006/relationships/slideLayout" Target="../slideLayouts/slideLayout89.xml"/><Relationship Id="rId2" Type="http://schemas.openxmlformats.org/officeDocument/2006/relationships/slideLayout" Target="../slideLayouts/slideLayout90.xml"/><Relationship Id="rId3" Type="http://schemas.openxmlformats.org/officeDocument/2006/relationships/slideLayout" Target="../slideLayouts/slideLayout91.xml"/><Relationship Id="rId4" Type="http://schemas.openxmlformats.org/officeDocument/2006/relationships/slideLayout" Target="../slideLayouts/slideLayout92.xml"/><Relationship Id="rId5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5.xml"/><Relationship Id="rId8" Type="http://schemas.openxmlformats.org/officeDocument/2006/relationships/slideLayout" Target="../slideLayouts/slideLayout96.xml"/><Relationship Id="rId9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89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333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78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222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67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1242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814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40386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958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5041900" cy="5715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772400" y="2768600"/>
            <a:ext cx="3962400" cy="5715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5041900" cy="5715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1270000"/>
            <a:ext cx="10464800" cy="72136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382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827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272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1717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162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073400" indent="-571500" algn="l" rtl="0" fontAlgn="base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30600" indent="-571500" algn="l" rtl="0" fontAlgn="base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87800" indent="-571500" algn="l" rtl="0" fontAlgn="base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45000" indent="-571500" algn="l" rtl="0" fontAlgn="base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971800"/>
            <a:ext cx="10464800" cy="3810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382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827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272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1717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162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0734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306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878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450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7366000"/>
            <a:ext cx="10464800" cy="1701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7366000"/>
            <a:ext cx="10464800" cy="1701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5000" y="4787900"/>
            <a:ext cx="5867400" cy="3302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5000" y="1409700"/>
            <a:ext cx="5867400" cy="3302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5000" y="4787900"/>
            <a:ext cx="5867400" cy="3302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5000" y="1409700"/>
            <a:ext cx="5867400" cy="3302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89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333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78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222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67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1242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814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40386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958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jpe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lio.com/try-twilio" TargetMode="External"/><Relationship Id="rId4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mailto:robin@goinnovo.com" TargetMode="External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51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4.jpe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.jpe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700" y="486410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700" y="486410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700" y="486410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700" y="486410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700" y="486410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9900" y="4114800"/>
            <a:ext cx="1905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9900" y="4114800"/>
            <a:ext cx="1905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3" name="Rectangle 1"/>
          <p:cNvSpPr>
            <a:spLocks noChangeArrowheads="1"/>
          </p:cNvSpPr>
          <p:nvPr/>
        </p:nvSpPr>
        <p:spPr bwMode="auto">
          <a:xfrm>
            <a:off x="0" y="6048613"/>
            <a:ext cx="13004799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dirty="0">
                <a:latin typeface="Gill Sans Light" charset="0"/>
                <a:cs typeface="Gill Sans Light" charset="0"/>
                <a:sym typeface="Gill Sans Light" charset="0"/>
              </a:rPr>
              <a:t>Robin Merrion</a:t>
            </a:r>
          </a:p>
          <a:p>
            <a:r>
              <a:rPr lang="en-US" dirty="0">
                <a:latin typeface="Gill Sans Light" charset="0"/>
                <a:cs typeface="Gill Sans Light" charset="0"/>
                <a:sym typeface="Gill Sans Light" charset="0"/>
              </a:rPr>
              <a:t>Drew </a:t>
            </a:r>
            <a:r>
              <a:rPr lang="en-US" dirty="0" smtClean="0">
                <a:latin typeface="Gill Sans Light" charset="0"/>
                <a:cs typeface="Gill Sans Light" charset="0"/>
                <a:sym typeface="Gill Sans Light" charset="0"/>
              </a:rPr>
              <a:t>Mapplebeck</a:t>
            </a:r>
          </a:p>
          <a:p>
            <a:endParaRPr lang="en-US" dirty="0">
              <a:latin typeface="Gill Sans Light" charset="0"/>
              <a:cs typeface="Gill Sans Light" charset="0"/>
              <a:sym typeface="Gill Sans Light" charset="0"/>
            </a:endParaRPr>
          </a:p>
          <a:p>
            <a:r>
              <a:rPr lang="en-US" dirty="0" smtClean="0">
                <a:latin typeface="Gill Sans Light" charset="0"/>
                <a:cs typeface="Gill Sans Light" charset="0"/>
                <a:sym typeface="Gill Sans Light" charset="0"/>
              </a:rPr>
              <a:t>January 24, 2017</a:t>
            </a:r>
            <a:endParaRPr lang="en-US" dirty="0">
              <a:latin typeface="Gill Sans Light" charset="0"/>
              <a:sym typeface="Gill Sans Light" charset="0"/>
            </a:endParaRPr>
          </a:p>
        </p:txBody>
      </p:sp>
      <p:sp>
        <p:nvSpPr>
          <p:cNvPr id="16395" name="Rectangle 3"/>
          <p:cNvSpPr>
            <a:spLocks noChangeArrowheads="1"/>
          </p:cNvSpPr>
          <p:nvPr/>
        </p:nvSpPr>
        <p:spPr bwMode="auto">
          <a:xfrm>
            <a:off x="0" y="4639270"/>
            <a:ext cx="130048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SzPct val="125000"/>
              <a:defRPr/>
            </a:pPr>
            <a:r>
              <a:rPr lang="en-US" sz="5400" b="1" dirty="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  <a:sym typeface="Gill Sans Light" charset="0"/>
              </a:rPr>
              <a:t>Signature </a:t>
            </a:r>
            <a:r>
              <a:rPr lang="en-US" sz="5400" b="1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  <a:sym typeface="Gill Sans Light" charset="0"/>
              </a:rPr>
              <a:t>Touch </a:t>
            </a:r>
            <a:r>
              <a:rPr lang="en-US" sz="5400" b="1" smtClean="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  <a:sym typeface="Gill Sans Light" charset="0"/>
              </a:rPr>
              <a:t>2.6.0 Webinar</a:t>
            </a:r>
            <a:endParaRPr lang="en-US" sz="5400" b="1" dirty="0" smtClean="0">
              <a:solidFill>
                <a:schemeClr val="tx1"/>
              </a:solidFill>
              <a:latin typeface="+mn-lt"/>
              <a:ea typeface="ＭＳ Ｐゴシック" charset="0"/>
              <a:cs typeface="ＭＳ Ｐゴシック" charset="0"/>
              <a:sym typeface="Gill Sans Light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700" y="486410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700" y="486410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7" name="Rectangle 3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>
                <a:solidFill>
                  <a:srgbClr val="008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1639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6400" name="Rectangle 4"/>
          <p:cNvSpPr>
            <a:spLocks/>
          </p:cNvSpPr>
          <p:nvPr/>
        </p:nvSpPr>
        <p:spPr bwMode="auto">
          <a:xfrm>
            <a:off x="-1270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17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59200" y="762000"/>
            <a:ext cx="5334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Enable Printer Select at Signing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87400" y="2339400"/>
            <a:ext cx="11734800" cy="55092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If you want users to have access to multiple printer locations, the </a:t>
            </a:r>
            <a:r>
              <a:rPr lang="en-US" sz="4400" b="1" dirty="0" smtClean="0">
                <a:latin typeface="Gill Sans Light"/>
                <a:cs typeface="Gill Sans Light"/>
              </a:rPr>
              <a:t>Printer Locations </a:t>
            </a:r>
            <a:r>
              <a:rPr lang="en-US" sz="4400" dirty="0" smtClean="0">
                <a:latin typeface="Gill Sans Light"/>
                <a:cs typeface="Gill Sans Light"/>
              </a:rPr>
              <a:t>setting now allows you to select multiple locations that the user will select from after the customer signs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You will still need to set a default printer in the </a:t>
            </a:r>
            <a:r>
              <a:rPr lang="en-US" sz="4400" b="1" dirty="0" smtClean="0">
                <a:latin typeface="Gill Sans Light"/>
                <a:cs typeface="Gill Sans Light"/>
              </a:rPr>
              <a:t>Printer </a:t>
            </a:r>
            <a:r>
              <a:rPr lang="en-US" sz="4400" dirty="0" smtClean="0">
                <a:latin typeface="Gill Sans Light"/>
                <a:cs typeface="Gill Sans Light"/>
              </a:rPr>
              <a:t>setting and printers across all of the printer locations selected will be available </a:t>
            </a:r>
          </a:p>
        </p:txBody>
      </p:sp>
    </p:spTree>
    <p:extLst>
      <p:ext uri="{BB962C8B-B14F-4D97-AF65-F5344CB8AC3E}">
        <p14:creationId xmlns:p14="http://schemas.microsoft.com/office/powerpoint/2010/main" val="10421317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Enable Printer Select at Signing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4600" y="2346325"/>
            <a:ext cx="10058400" cy="2302765"/>
          </a:xfrm>
          <a:prstGeom prst="rect">
            <a:avLst/>
          </a:prstGeom>
          <a:ln w="15875">
            <a:solidFill>
              <a:srgbClr val="000000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0950" y="5351808"/>
            <a:ext cx="10058400" cy="2416373"/>
          </a:xfrm>
          <a:prstGeom prst="rect">
            <a:avLst/>
          </a:prstGeom>
          <a:ln w="15875">
            <a:solidFill>
              <a:srgbClr val="000000"/>
            </a:solidFill>
          </a:ln>
        </p:spPr>
      </p:pic>
      <p:sp>
        <p:nvSpPr>
          <p:cNvPr id="9" name="Left Arrow 8"/>
          <p:cNvSpPr/>
          <p:nvPr/>
        </p:nvSpPr>
        <p:spPr bwMode="auto">
          <a:xfrm rot="5400000">
            <a:off x="8021124" y="4698489"/>
            <a:ext cx="2520622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822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Enable Printer Select at Signing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600" y="1536700"/>
            <a:ext cx="8786817" cy="777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864600" y="2374900"/>
            <a:ext cx="3657600" cy="5863144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The default printer will be selected </a:t>
            </a:r>
            <a:r>
              <a:rPr lang="mr-IN" sz="2500" dirty="0" smtClean="0"/>
              <a:t>–</a:t>
            </a:r>
            <a:r>
              <a:rPr lang="en-US" sz="2500" dirty="0" smtClean="0"/>
              <a:t> to use that printer, just press the Print button. To use a different printer, select that printer from the list and then press the Print button. </a:t>
            </a:r>
            <a:endParaRPr lang="en-US" sz="2500" dirty="0"/>
          </a:p>
          <a:p>
            <a:endParaRPr lang="en-US" sz="2500" dirty="0" smtClean="0"/>
          </a:p>
          <a:p>
            <a:r>
              <a:rPr lang="en-US" sz="2500" dirty="0" smtClean="0"/>
              <a:t>If the user does not press the Print button, the ship ticket will automatically print in 15 seconds and the next customer’s orders will be available for selection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1463110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Note on Settings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87400" y="2339400"/>
            <a:ext cx="117348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Some settings will not display by default. For example, if you do not enable printing in will-call mode, you will not see the settings to select a printer or printer location.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3200" y="5227068"/>
            <a:ext cx="10058400" cy="1326058"/>
          </a:xfrm>
          <a:prstGeom prst="rect">
            <a:avLst/>
          </a:prstGeom>
          <a:ln w="15875">
            <a:solidFill>
              <a:srgbClr val="000000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3200" y="6756714"/>
            <a:ext cx="10058400" cy="2528179"/>
          </a:xfrm>
          <a:prstGeom prst="rect">
            <a:avLst/>
          </a:prstGeom>
          <a:ln w="15875">
            <a:solidFill>
              <a:srgbClr val="000000"/>
            </a:solidFill>
          </a:ln>
        </p:spPr>
      </p:pic>
      <p:sp>
        <p:nvSpPr>
          <p:cNvPr id="11" name="Left Arrow 10"/>
          <p:cNvSpPr/>
          <p:nvPr/>
        </p:nvSpPr>
        <p:spPr bwMode="auto">
          <a:xfrm>
            <a:off x="11379200" y="5676695"/>
            <a:ext cx="1300676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2" name="Left Arrow 11"/>
          <p:cNvSpPr/>
          <p:nvPr/>
        </p:nvSpPr>
        <p:spPr bwMode="auto">
          <a:xfrm>
            <a:off x="11379200" y="7089654"/>
            <a:ext cx="1300676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063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Truck Mode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87400" y="2339400"/>
            <a:ext cx="117348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New Settings</a:t>
            </a:r>
          </a:p>
          <a:p>
            <a:pPr marL="1028700" lvl="1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Use Login Account as Default Driver</a:t>
            </a:r>
          </a:p>
          <a:p>
            <a:pPr marL="1028700" lvl="1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Enable Log Out from Select Menu</a:t>
            </a:r>
          </a:p>
          <a:p>
            <a:pPr marL="1028700" lvl="1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Enable Stop Consolidation/Grouping</a:t>
            </a:r>
          </a:p>
          <a:p>
            <a:pPr marL="1943100" lvl="3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Enable Address Matching</a:t>
            </a:r>
          </a:p>
          <a:p>
            <a:pPr marL="1028700" lvl="1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Enable Break Times</a:t>
            </a:r>
          </a:p>
          <a:p>
            <a:pPr marL="1028700" lvl="1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Enable Take Me Home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1891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Truck Mode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87400" y="2339400"/>
            <a:ext cx="117348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Use Login Account as Default Driver</a:t>
            </a:r>
            <a:endParaRPr lang="en-US" sz="4400" dirty="0">
              <a:latin typeface="Gill Sans Light"/>
              <a:cs typeface="Gill Sans Light"/>
            </a:endParaRPr>
          </a:p>
          <a:p>
            <a:pPr marL="1028700" lvl="1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If you have drivers share iPad’s </a:t>
            </a:r>
          </a:p>
          <a:p>
            <a:pPr marL="1028700" lvl="1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If each driver logs in with their own login</a:t>
            </a:r>
          </a:p>
          <a:p>
            <a:pPr marL="1028700" lvl="1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If the driver login is assigned to the driver’s eclipse user ID that is used on the manifest</a:t>
            </a:r>
            <a:endParaRPr lang="en-US" sz="4400" dirty="0">
              <a:latin typeface="Gill Sans Light"/>
              <a:cs typeface="Gill Sans Light"/>
            </a:endParaRPr>
          </a:p>
          <a:p>
            <a:pPr marL="1028700" lvl="1" indent="-571500" algn="l">
              <a:buFont typeface="Arial" charset="0"/>
              <a:buChar char="•"/>
              <a:defRPr/>
            </a:pPr>
            <a:endParaRPr lang="en-US" sz="4400" dirty="0" smtClean="0">
              <a:latin typeface="Gill Sans Light"/>
              <a:cs typeface="Gill Sans Light"/>
            </a:endParaRPr>
          </a:p>
          <a:p>
            <a:pPr marL="1028700" lvl="1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If all of the above is true, enable this setting so when a driver logs in, only their manifests will display in the select manifest screen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04126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Truck Mode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87400" y="2339400"/>
            <a:ext cx="117348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Enable Log Out from Select Menu</a:t>
            </a:r>
            <a:endParaRPr lang="en-US" sz="4400" dirty="0">
              <a:latin typeface="Gill Sans Light"/>
              <a:cs typeface="Gill Sans Light"/>
            </a:endParaRPr>
          </a:p>
          <a:p>
            <a:pPr marL="1028700" lvl="1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If the previous setting applies to you, also enable this setting so you don’t have to give the user access to settings to log out</a:t>
            </a:r>
          </a:p>
          <a:p>
            <a:pPr marL="1028700" lvl="1" indent="-571500" algn="l">
              <a:buFont typeface="Arial" charset="0"/>
              <a:buChar char="•"/>
              <a:defRPr/>
            </a:pPr>
            <a:endParaRPr lang="en-US" sz="4400" dirty="0">
              <a:latin typeface="Gill Sans Light"/>
              <a:cs typeface="Gill Sans Ligh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3200" y="5410200"/>
            <a:ext cx="10058400" cy="3289485"/>
          </a:xfrm>
          <a:prstGeom prst="rect">
            <a:avLst/>
          </a:prstGeom>
          <a:ln w="15875">
            <a:solidFill>
              <a:srgbClr val="000000"/>
            </a:solidFill>
          </a:ln>
        </p:spPr>
      </p:pic>
      <p:sp>
        <p:nvSpPr>
          <p:cNvPr id="7" name="Left Arrow 6"/>
          <p:cNvSpPr/>
          <p:nvPr/>
        </p:nvSpPr>
        <p:spPr bwMode="auto">
          <a:xfrm rot="2081719">
            <a:off x="10663531" y="6355952"/>
            <a:ext cx="1587867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2112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Enable Stop Consolidation/Grouping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87400" y="2339400"/>
            <a:ext cx="11734800" cy="55092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The Eclipse manifest will only place orders for the same ship-to customer with the same address on a single stop. This could result in your customer signing multiple times for their delivery.</a:t>
            </a:r>
          </a:p>
          <a:p>
            <a:pPr marL="1028700" lvl="1" indent="-571500" algn="l">
              <a:buFont typeface="Arial" charset="0"/>
              <a:buChar char="•"/>
              <a:defRPr/>
            </a:pPr>
            <a:endParaRPr lang="en-US" sz="4400" dirty="0">
              <a:latin typeface="Gill Sans Light"/>
              <a:cs typeface="Gill Sans Light"/>
            </a:endParaRP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This setting allows you to consolidate all stops across the manifest for those ship-to’s rolling up to the same bill-to</a:t>
            </a:r>
            <a:endParaRPr lang="en-US" sz="4400" dirty="0">
              <a:latin typeface="Gill Sans Light"/>
              <a:cs typeface="Gill Sans Light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15199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Enable Stop Consolidation/Grouping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87400" y="2339400"/>
            <a:ext cx="117348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Enable Address Matching</a:t>
            </a:r>
            <a:endParaRPr lang="en-US" sz="4400" dirty="0">
              <a:latin typeface="Gill Sans Light"/>
              <a:cs typeface="Gill Sans Light"/>
            </a:endParaRPr>
          </a:p>
          <a:p>
            <a:pPr marL="1028700" lvl="1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If you only want to consolidate stops for ship-to’s rolling up to the same bill-to that have the same shipping address</a:t>
            </a:r>
          </a:p>
          <a:p>
            <a:pPr marL="1028700" lvl="1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By same shipping address, we literally mean the address must match exactly. </a:t>
            </a:r>
          </a:p>
          <a:p>
            <a:pPr marL="1028700" lvl="1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Example: ST does not equate to STREET</a:t>
            </a:r>
          </a:p>
          <a:p>
            <a:pPr marL="1028700" lvl="1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The next version of Sig Touch will allow the driver to manually group stops</a:t>
            </a:r>
            <a:endParaRPr lang="en-US" sz="4400" dirty="0">
              <a:latin typeface="Gill Sans Light"/>
              <a:cs typeface="Gill Sans Light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08169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Enable Stop Consolidation/Grouping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21600" y="2130415"/>
            <a:ext cx="5029200" cy="7017306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In this example, all three stops roll up to the same bill-to and have similar but not exact addresses. </a:t>
            </a:r>
          </a:p>
          <a:p>
            <a:endParaRPr lang="en-US" sz="2500" dirty="0"/>
          </a:p>
          <a:p>
            <a:r>
              <a:rPr lang="en-US" sz="2500" dirty="0" smtClean="0"/>
              <a:t>The Eclipse manifest shows these as three separate stops.</a:t>
            </a:r>
          </a:p>
          <a:p>
            <a:endParaRPr lang="en-US" sz="2500" dirty="0"/>
          </a:p>
          <a:p>
            <a:r>
              <a:rPr lang="en-US" sz="2500" dirty="0" smtClean="0"/>
              <a:t>Enable Address Matching is not currently set so all three stops will be consolidated, by default. </a:t>
            </a:r>
          </a:p>
          <a:p>
            <a:endParaRPr lang="en-US" sz="2500" dirty="0"/>
          </a:p>
          <a:p>
            <a:r>
              <a:rPr lang="en-US" sz="2500" dirty="0" smtClean="0"/>
              <a:t>If Enable Address Matching was set, only stops 2 and 3 would be grouped.</a:t>
            </a:r>
          </a:p>
          <a:p>
            <a:endParaRPr lang="en-US" sz="2500" dirty="0"/>
          </a:p>
          <a:p>
            <a:r>
              <a:rPr lang="en-US" sz="2500" dirty="0" smtClean="0"/>
              <a:t>Also note when stops are grouped, the estimated delivery times do not include stop time padding.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387" y="1463040"/>
            <a:ext cx="5582213" cy="4937760"/>
          </a:xfrm>
          <a:prstGeom prst="rect">
            <a:avLst/>
          </a:prstGeom>
        </p:spPr>
      </p:pic>
      <p:sp>
        <p:nvSpPr>
          <p:cNvPr id="7" name="Left Arrow 6"/>
          <p:cNvSpPr/>
          <p:nvPr/>
        </p:nvSpPr>
        <p:spPr bwMode="auto">
          <a:xfrm>
            <a:off x="5257616" y="2758440"/>
            <a:ext cx="2082984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387" y="5105400"/>
            <a:ext cx="5582213" cy="4937760"/>
          </a:xfrm>
          <a:prstGeom prst="rect">
            <a:avLst/>
          </a:prstGeom>
        </p:spPr>
      </p:pic>
      <p:sp>
        <p:nvSpPr>
          <p:cNvPr id="11" name="Left Arrow 10"/>
          <p:cNvSpPr/>
          <p:nvPr/>
        </p:nvSpPr>
        <p:spPr bwMode="auto">
          <a:xfrm rot="20805279">
            <a:off x="2640599" y="6680794"/>
            <a:ext cx="1841565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2" name="Left Arrow 11"/>
          <p:cNvSpPr/>
          <p:nvPr/>
        </p:nvSpPr>
        <p:spPr bwMode="auto">
          <a:xfrm rot="1088463">
            <a:off x="5109782" y="7099490"/>
            <a:ext cx="1841565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2768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787400" y="2339400"/>
            <a:ext cx="11734800" cy="6863417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New User Interface (UI) Design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Larger signature box in all modes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Display your Terms &amp; Conditions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Display the staging location in will-call mode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Ability to select printer when signing in will-call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Ability to consolidate stops in truck mode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Ability to add a lunch break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Ability to send a text message and/or email when delivery is complete</a:t>
            </a:r>
          </a:p>
          <a:p>
            <a:pPr marL="571500" indent="-571500" algn="l">
              <a:buFont typeface="Arial" charset="0"/>
              <a:buChar char="•"/>
              <a:defRPr/>
            </a:pPr>
            <a:endParaRPr lang="en-US" sz="4400" dirty="0" smtClean="0">
              <a:latin typeface="Gill Sans Light"/>
              <a:cs typeface="Gill Sans Light"/>
            </a:endParaRPr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What’s New in 2.6.0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1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7600" y="1295400"/>
            <a:ext cx="25908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04443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Enable Stop Consolidation/Grouping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40600" y="2257614"/>
            <a:ext cx="4451372" cy="5478423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The Edit Stops button has a new option, Ungroup Stops.</a:t>
            </a:r>
          </a:p>
          <a:p>
            <a:endParaRPr lang="en-US" sz="2500" dirty="0"/>
          </a:p>
          <a:p>
            <a:r>
              <a:rPr lang="en-US" sz="2500" dirty="0" smtClean="0"/>
              <a:t>If the driver chooses to ungroup the stops, the stops will be ungrouped and the padding times will be added back to each stop.</a:t>
            </a:r>
          </a:p>
          <a:p>
            <a:endParaRPr lang="en-US" sz="2500" dirty="0" smtClean="0"/>
          </a:p>
          <a:p>
            <a:r>
              <a:rPr lang="en-US" sz="2500" dirty="0" smtClean="0"/>
              <a:t>Note, to ensure the stops  match the Eclipse manifest exactly, have the driver press the  “Reset Stops” button after ungrouping.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243" y="5257800"/>
            <a:ext cx="5944023" cy="52578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140" y="1295400"/>
            <a:ext cx="5944024" cy="5257800"/>
          </a:xfrm>
          <a:prstGeom prst="rect">
            <a:avLst/>
          </a:prstGeom>
        </p:spPr>
      </p:pic>
      <p:sp>
        <p:nvSpPr>
          <p:cNvPr id="12" name="Left Arrow 11"/>
          <p:cNvSpPr/>
          <p:nvPr/>
        </p:nvSpPr>
        <p:spPr bwMode="auto">
          <a:xfrm rot="7940760">
            <a:off x="2703548" y="2797003"/>
            <a:ext cx="1365071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08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New Mapping Features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87400" y="2339400"/>
            <a:ext cx="117348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In order to provide better estimated delivery times per stop and on the entire route, we’ve added two new settings:</a:t>
            </a:r>
          </a:p>
          <a:p>
            <a:pPr marL="1485900" lvl="2" indent="-571500" algn="l">
              <a:buFont typeface="Arial" charset="0"/>
              <a:buChar char="•"/>
              <a:defRPr/>
            </a:pPr>
            <a:r>
              <a:rPr lang="en-US" sz="4400" b="1" dirty="0" smtClean="0">
                <a:latin typeface="Gill Sans Light"/>
                <a:cs typeface="Gill Sans Light"/>
              </a:rPr>
              <a:t>Enable Break Times</a:t>
            </a:r>
          </a:p>
          <a:p>
            <a:pPr marL="1485900" lvl="2" indent="-571500" algn="l">
              <a:buFont typeface="Arial" charset="0"/>
              <a:buChar char="•"/>
              <a:defRPr/>
            </a:pPr>
            <a:r>
              <a:rPr lang="en-US" sz="4400" b="1" dirty="0" smtClean="0">
                <a:latin typeface="Gill Sans Light"/>
                <a:cs typeface="Gill Sans Light"/>
              </a:rPr>
              <a:t>Enable “Take Me Home”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In order to take advantage of all the mapping features, including the calculation of estimated delivery times, you must be subscribing to our Google API service</a:t>
            </a:r>
          </a:p>
        </p:txBody>
      </p:sp>
    </p:spTree>
    <p:extLst>
      <p:ext uri="{BB962C8B-B14F-4D97-AF65-F5344CB8AC3E}">
        <p14:creationId xmlns:p14="http://schemas.microsoft.com/office/powerpoint/2010/main" val="19341618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Enable Break Times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87400" y="2339400"/>
            <a:ext cx="117348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Setting </a:t>
            </a:r>
            <a:r>
              <a:rPr lang="en-US" sz="4400" b="1" dirty="0" smtClean="0">
                <a:latin typeface="Gill Sans Light"/>
                <a:cs typeface="Gill Sans Light"/>
              </a:rPr>
              <a:t>Enable Stop Editing</a:t>
            </a:r>
            <a:r>
              <a:rPr lang="en-US" sz="4400" dirty="0" smtClean="0">
                <a:latin typeface="Gill Sans Light"/>
                <a:cs typeface="Gill Sans Light"/>
              </a:rPr>
              <a:t> must be enabled 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Pressing the </a:t>
            </a:r>
            <a:r>
              <a:rPr lang="en-US" sz="4400" b="1" dirty="0" smtClean="0">
                <a:latin typeface="Gill Sans Light"/>
                <a:cs typeface="Gill Sans Light"/>
              </a:rPr>
              <a:t>Edit Stops </a:t>
            </a:r>
            <a:r>
              <a:rPr lang="en-US" sz="4400" dirty="0" smtClean="0">
                <a:latin typeface="Gill Sans Light"/>
                <a:cs typeface="Gill Sans Light"/>
              </a:rPr>
              <a:t>button will display a new button called </a:t>
            </a:r>
            <a:r>
              <a:rPr lang="en-US" sz="4400" b="1" dirty="0" smtClean="0">
                <a:latin typeface="Gill Sans Light"/>
                <a:cs typeface="Gill Sans Light"/>
              </a:rPr>
              <a:t>Add Break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You can add multiple break times during the route or a break before returning back to the branch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Break times default to 30 minutes but can be adjusted and will be calculated into the estimated delivery times</a:t>
            </a:r>
          </a:p>
        </p:txBody>
      </p:sp>
    </p:spTree>
    <p:extLst>
      <p:ext uri="{BB962C8B-B14F-4D97-AF65-F5344CB8AC3E}">
        <p14:creationId xmlns:p14="http://schemas.microsoft.com/office/powerpoint/2010/main" val="2214952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Enable Break Times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800" y="1371600"/>
            <a:ext cx="5685589" cy="5029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800" y="5257800"/>
            <a:ext cx="5685588" cy="5029200"/>
          </a:xfrm>
          <a:prstGeom prst="rect">
            <a:avLst/>
          </a:prstGeom>
        </p:spPr>
      </p:pic>
      <p:sp>
        <p:nvSpPr>
          <p:cNvPr id="8" name="Left Arrow 7"/>
          <p:cNvSpPr/>
          <p:nvPr/>
        </p:nvSpPr>
        <p:spPr bwMode="auto">
          <a:xfrm rot="2785297">
            <a:off x="2639846" y="3482299"/>
            <a:ext cx="936572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2000" y="3708400"/>
            <a:ext cx="5685588" cy="5029200"/>
          </a:xfrm>
          <a:prstGeom prst="rect">
            <a:avLst/>
          </a:prstGeom>
        </p:spPr>
      </p:pic>
      <p:sp>
        <p:nvSpPr>
          <p:cNvPr id="11" name="Left Arrow 10"/>
          <p:cNvSpPr/>
          <p:nvPr/>
        </p:nvSpPr>
        <p:spPr bwMode="auto">
          <a:xfrm rot="2785297">
            <a:off x="11256448" y="7022817"/>
            <a:ext cx="1269162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26400" y="8001000"/>
            <a:ext cx="3831360" cy="1246495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To change the duration of a break time, tap on the break time label in Edit mode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31276" y="2106305"/>
            <a:ext cx="6032553" cy="1246495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When a break is added, it will be inserted below the current stop but can be moved to the appropriate stop position</a:t>
            </a:r>
          </a:p>
        </p:txBody>
      </p:sp>
      <p:sp>
        <p:nvSpPr>
          <p:cNvPr id="16" name="Left Arrow 15"/>
          <p:cNvSpPr/>
          <p:nvPr/>
        </p:nvSpPr>
        <p:spPr bwMode="auto">
          <a:xfrm rot="10800000">
            <a:off x="689028" y="7391400"/>
            <a:ext cx="936572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7" name="Left Arrow 16"/>
          <p:cNvSpPr/>
          <p:nvPr/>
        </p:nvSpPr>
        <p:spPr bwMode="auto">
          <a:xfrm rot="10800000">
            <a:off x="689028" y="8077200"/>
            <a:ext cx="936572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42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Enable Break Times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5686" y="2317751"/>
            <a:ext cx="6959514" cy="36425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000" y="2317751"/>
            <a:ext cx="4553613" cy="36258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996126" y="6324600"/>
            <a:ext cx="3831360" cy="1246495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During the break, Deliver will display the break in progress</a:t>
            </a:r>
          </a:p>
        </p:txBody>
      </p:sp>
      <p:sp>
        <p:nvSpPr>
          <p:cNvPr id="15" name="Left Arrow 14"/>
          <p:cNvSpPr/>
          <p:nvPr/>
        </p:nvSpPr>
        <p:spPr bwMode="auto">
          <a:xfrm rot="5400000">
            <a:off x="2299087" y="5269881"/>
            <a:ext cx="1225435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6" name="Left Arrow 15"/>
          <p:cNvSpPr/>
          <p:nvPr/>
        </p:nvSpPr>
        <p:spPr bwMode="auto">
          <a:xfrm rot="7935610">
            <a:off x="4719097" y="5534255"/>
            <a:ext cx="2855503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10035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Enable Break Times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0" y="1524000"/>
            <a:ext cx="7236202" cy="64008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87400" y="7051864"/>
            <a:ext cx="5791200" cy="2015936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To complete the break, tap on the next delivery and you will be prompted to complete. If you answer No, the break will auto-complete once the next stop is completed.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7800" y="2291057"/>
            <a:ext cx="3110431" cy="51641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7797800" y="7772400"/>
            <a:ext cx="3831360" cy="861774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The completed delivery </a:t>
            </a:r>
            <a:r>
              <a:rPr lang="en-US" sz="2500" smtClean="0"/>
              <a:t>time will display in Deliver</a:t>
            </a:r>
            <a:endParaRPr lang="en-US" sz="2500" dirty="0" smtClean="0"/>
          </a:p>
        </p:txBody>
      </p:sp>
      <p:sp>
        <p:nvSpPr>
          <p:cNvPr id="17" name="Left Arrow 16"/>
          <p:cNvSpPr/>
          <p:nvPr/>
        </p:nvSpPr>
        <p:spPr bwMode="auto">
          <a:xfrm rot="2246117">
            <a:off x="10660590" y="5843062"/>
            <a:ext cx="1578267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221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Enable “Take Me Home”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787400" y="2339400"/>
            <a:ext cx="117348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The current app store version does not automatically track the truck on it’s way home unless the driver waits to complete the manifest when he returns home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And, Deliver does not currently include the estimated miles and time remaining for the trip back to the branch</a:t>
            </a:r>
          </a:p>
          <a:p>
            <a:pPr marL="571500" indent="-571500" algn="l">
              <a:buFont typeface="Arial" charset="0"/>
              <a:buChar char="•"/>
              <a:defRPr/>
            </a:pPr>
            <a:endParaRPr lang="en-US" sz="4400" dirty="0">
              <a:latin typeface="Gill Sans Light"/>
              <a:cs typeface="Gill Sans Light"/>
            </a:endParaRP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This setting attempts to address those issues</a:t>
            </a:r>
          </a:p>
        </p:txBody>
      </p:sp>
    </p:spTree>
    <p:extLst>
      <p:ext uri="{BB962C8B-B14F-4D97-AF65-F5344CB8AC3E}">
        <p14:creationId xmlns:p14="http://schemas.microsoft.com/office/powerpoint/2010/main" val="16481442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Enable “Take Me Home”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787400" y="2339400"/>
            <a:ext cx="11734800" cy="6863417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When this setting is enabled, a new stop will be added to the end of each route and just like a regular stop, will provide the driver turn-by-turn directions back to the originating branch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Some drivers may want to even add a break before returning back to the branch 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Note, the driver will be prompted to complete and close the manifest after the last actual delivery</a:t>
            </a:r>
          </a:p>
          <a:p>
            <a:pPr marL="571500" indent="-571500" algn="l">
              <a:buFont typeface="Arial" charset="0"/>
              <a:buChar char="•"/>
              <a:defRPr/>
            </a:pPr>
            <a:endParaRPr lang="en-US" sz="4400" dirty="0" smtClean="0">
              <a:latin typeface="Gill Sans Light"/>
              <a:cs typeface="Gil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0295510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Enable “Take Me Home”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000" y="1447800"/>
            <a:ext cx="6438900" cy="5695544"/>
          </a:xfrm>
          <a:prstGeom prst="rect">
            <a:avLst/>
          </a:prstGeom>
        </p:spPr>
      </p:pic>
      <p:sp>
        <p:nvSpPr>
          <p:cNvPr id="7" name="Left Arrow 6"/>
          <p:cNvSpPr/>
          <p:nvPr/>
        </p:nvSpPr>
        <p:spPr bwMode="auto">
          <a:xfrm rot="5400000">
            <a:off x="1045102" y="6275744"/>
            <a:ext cx="2349798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71503" y="6477000"/>
            <a:ext cx="3831360" cy="861774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A new stop will be added to each manifest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4039" y="1466088"/>
            <a:ext cx="6440220" cy="5696712"/>
          </a:xfrm>
          <a:prstGeom prst="rect">
            <a:avLst/>
          </a:prstGeom>
        </p:spPr>
      </p:pic>
      <p:sp>
        <p:nvSpPr>
          <p:cNvPr id="13" name="Left Arrow 12"/>
          <p:cNvSpPr/>
          <p:nvPr/>
        </p:nvSpPr>
        <p:spPr bwMode="auto">
          <a:xfrm rot="2674613">
            <a:off x="9044252" y="5334100"/>
            <a:ext cx="2514445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31000" y="6477000"/>
            <a:ext cx="3831360" cy="1631216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The last delivery is stop 3 so when that is completed, the driver will be prompted to complete the manifest</a:t>
            </a:r>
          </a:p>
        </p:txBody>
      </p:sp>
    </p:spTree>
    <p:extLst>
      <p:ext uri="{BB962C8B-B14F-4D97-AF65-F5344CB8AC3E}">
        <p14:creationId xmlns:p14="http://schemas.microsoft.com/office/powerpoint/2010/main" val="15261471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Enable “Take Me Home”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399" y="1765300"/>
            <a:ext cx="5375464" cy="47548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178451" y="5943683"/>
            <a:ext cx="3831360" cy="2400657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After the last delivery / break, the driver will be taken to the “Take Me Home” map that provides turn-by-turn directions back to the originating branch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9400" y="5151120"/>
            <a:ext cx="5375464" cy="47548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00" y="2325874"/>
            <a:ext cx="3389497" cy="277952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5" name="Left Arrow 14"/>
          <p:cNvSpPr/>
          <p:nvPr/>
        </p:nvSpPr>
        <p:spPr bwMode="auto">
          <a:xfrm>
            <a:off x="8106349" y="3756618"/>
            <a:ext cx="1380551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084523" y="2747183"/>
            <a:ext cx="3757882" cy="861774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Deliver will show the driver is on their way home</a:t>
            </a:r>
          </a:p>
        </p:txBody>
      </p:sp>
      <p:sp>
        <p:nvSpPr>
          <p:cNvPr id="18" name="Left Arrow 17"/>
          <p:cNvSpPr/>
          <p:nvPr/>
        </p:nvSpPr>
        <p:spPr bwMode="auto">
          <a:xfrm>
            <a:off x="9885076" y="5913120"/>
            <a:ext cx="2286000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418476" y="6439813"/>
            <a:ext cx="2178881" cy="2785378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When the driver is back at the branch, they will press the “Complete Take Me Home” button</a:t>
            </a:r>
          </a:p>
        </p:txBody>
      </p:sp>
    </p:spTree>
    <p:extLst>
      <p:ext uri="{BB962C8B-B14F-4D97-AF65-F5344CB8AC3E}">
        <p14:creationId xmlns:p14="http://schemas.microsoft.com/office/powerpoint/2010/main" val="1709346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marL="571500" indent="-571500" algn="l">
              <a:buFont typeface="Arial" charset="0"/>
              <a:buChar char="•"/>
            </a:pPr>
            <a:endParaRPr lang="en-US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Font typeface="Arial" charset="0"/>
              <a:buChar char="•"/>
            </a:pPr>
            <a:endParaRPr lang="en-US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Counter Mode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31800" y="1536700"/>
            <a:ext cx="8786817" cy="7772400"/>
          </a:xfrm>
          <a:prstGeom prst="rect">
            <a:avLst/>
          </a:prstGeom>
        </p:spPr>
      </p:pic>
      <p:sp>
        <p:nvSpPr>
          <p:cNvPr id="6" name="Left Arrow 5"/>
          <p:cNvSpPr/>
          <p:nvPr/>
        </p:nvSpPr>
        <p:spPr bwMode="auto">
          <a:xfrm>
            <a:off x="6831413" y="2895600"/>
            <a:ext cx="2033187" cy="457200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7" name="Left Arrow 16"/>
          <p:cNvSpPr/>
          <p:nvPr/>
        </p:nvSpPr>
        <p:spPr bwMode="auto">
          <a:xfrm rot="20855840">
            <a:off x="4739281" y="5111588"/>
            <a:ext cx="2058587" cy="457200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6400" y="3505200"/>
            <a:ext cx="4175254" cy="409332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373916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Delivery Notifications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6863417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There are now three types of notifications you can enable once a stop has been completed</a:t>
            </a:r>
          </a:p>
          <a:p>
            <a:pPr marL="1485900" lvl="2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Push</a:t>
            </a:r>
          </a:p>
          <a:p>
            <a:pPr marL="1485900" lvl="2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Text</a:t>
            </a:r>
          </a:p>
          <a:p>
            <a:pPr marL="1485900" lvl="2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Email</a:t>
            </a:r>
            <a:endParaRPr lang="en-US" sz="4400" dirty="0">
              <a:latin typeface="Gill Sans Light"/>
              <a:cs typeface="Gill Sans Light"/>
            </a:endParaRP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You can set up your customers to receive all three, a combination, or only their preferred type</a:t>
            </a:r>
          </a:p>
          <a:p>
            <a:pPr algn="l">
              <a:defRPr/>
            </a:pPr>
            <a:endParaRPr lang="en-US" sz="4400" dirty="0" smtClean="0">
              <a:latin typeface="Gill Sans Light"/>
              <a:cs typeface="Gill Sans Light"/>
            </a:endParaRP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Push notifications are only available to those customers that have OE Touch</a:t>
            </a: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25167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Push Notifications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To send your customer a push notification when their order has been delivered,</a:t>
            </a:r>
          </a:p>
          <a:p>
            <a:pPr marL="571500" indent="-571500" algn="l">
              <a:buFont typeface="Arial" charset="0"/>
              <a:buChar char="•"/>
              <a:defRPr/>
            </a:pPr>
            <a:endParaRPr lang="en-US" sz="4400" dirty="0">
              <a:latin typeface="Gill Sans Light"/>
              <a:cs typeface="Gill Sans Light"/>
            </a:endParaRP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Enable the contact to receive ”Delivery Notifications”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Ensure device is enabled for Push Notifications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7430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Push Notifications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Enable the contact to receive ”Delivery Notifications”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" y="3810001"/>
            <a:ext cx="6781800" cy="2916134"/>
          </a:xfrm>
          <a:prstGeom prst="rect">
            <a:avLst/>
          </a:prstGeom>
        </p:spPr>
      </p:pic>
      <p:sp>
        <p:nvSpPr>
          <p:cNvPr id="8" name="Left Arrow 7"/>
          <p:cNvSpPr/>
          <p:nvPr/>
        </p:nvSpPr>
        <p:spPr bwMode="auto">
          <a:xfrm rot="2246117">
            <a:off x="6445239" y="6683510"/>
            <a:ext cx="1074783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7078" y="7605596"/>
            <a:ext cx="6114644" cy="1503844"/>
          </a:xfrm>
          <a:prstGeom prst="rect">
            <a:avLst/>
          </a:prstGeom>
        </p:spPr>
      </p:pic>
      <p:sp>
        <p:nvSpPr>
          <p:cNvPr id="11" name="Left Arrow 10"/>
          <p:cNvSpPr/>
          <p:nvPr/>
        </p:nvSpPr>
        <p:spPr bwMode="auto">
          <a:xfrm>
            <a:off x="7416800" y="8610600"/>
            <a:ext cx="3200400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4036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Push Notifications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Ensure device is enabled for Push </a:t>
            </a:r>
            <a:r>
              <a:rPr lang="en-US" sz="4400" dirty="0" smtClean="0">
                <a:latin typeface="Gill Sans Light"/>
                <a:cs typeface="Gill Sans Light"/>
              </a:rPr>
              <a:t>Notifications in the Customer Portal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Manage &gt; Devices</a:t>
            </a:r>
          </a:p>
          <a:p>
            <a:pPr marL="742950" indent="-742950" algn="l">
              <a:buFont typeface="Arial" charset="0"/>
              <a:buChar char="•"/>
              <a:defRPr/>
            </a:pPr>
            <a:endParaRPr lang="en-US" sz="4400" dirty="0">
              <a:latin typeface="Gill Sans Light"/>
              <a:cs typeface="Gill Sans Ligh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5600" y="4558145"/>
            <a:ext cx="6286500" cy="473825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Left Arrow 11"/>
          <p:cNvSpPr/>
          <p:nvPr/>
        </p:nvSpPr>
        <p:spPr bwMode="auto">
          <a:xfrm>
            <a:off x="5969000" y="7529945"/>
            <a:ext cx="3733800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02082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Text Notifications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In order to send text notifications, you will need to create a Twilio</a:t>
            </a:r>
            <a:r>
              <a:rPr lang="en-US" sz="4400" dirty="0">
                <a:latin typeface="Gill Sans Light"/>
                <a:cs typeface="Gill Sans Light"/>
              </a:rPr>
              <a:t> account </a:t>
            </a:r>
            <a:endParaRPr lang="en-US" sz="4400" dirty="0" smtClean="0">
              <a:latin typeface="Gill Sans Light"/>
              <a:cs typeface="Gill Sans Light"/>
            </a:endParaRPr>
          </a:p>
          <a:p>
            <a:pPr marL="1657350" lvl="2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  <a:hlinkClick r:id="rId3"/>
              </a:rPr>
              <a:t>https://</a:t>
            </a:r>
            <a:r>
              <a:rPr lang="en-US" sz="4400" dirty="0" smtClean="0">
                <a:latin typeface="Gill Sans Light"/>
                <a:cs typeface="Gill Sans Light"/>
                <a:hlinkClick r:id="rId3"/>
              </a:rPr>
              <a:t>www.twilio.com/try-twilio</a:t>
            </a:r>
            <a:endParaRPr lang="en-US" sz="4400" dirty="0" smtClean="0">
              <a:latin typeface="Gill Sans Light"/>
              <a:cs typeface="Gill Sans Ligh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4200" y="4648200"/>
            <a:ext cx="7924800" cy="470105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661426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Text Notifications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Get Started with SMS</a:t>
            </a:r>
          </a:p>
          <a:p>
            <a:pPr marL="1200150" lvl="1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Get your first Twilio number and follow steps</a:t>
            </a:r>
          </a:p>
          <a:p>
            <a:pPr marL="1200150" lvl="1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From your Console Dashboard, find your </a:t>
            </a:r>
            <a:r>
              <a:rPr lang="en-US" sz="4400" b="1" dirty="0" smtClean="0">
                <a:latin typeface="Gill Sans Light"/>
                <a:cs typeface="Gill Sans Light"/>
              </a:rPr>
              <a:t>Account</a:t>
            </a:r>
            <a:r>
              <a:rPr lang="en-US" sz="4400" dirty="0" smtClean="0">
                <a:latin typeface="Gill Sans Light"/>
                <a:cs typeface="Gill Sans Light"/>
              </a:rPr>
              <a:t> </a:t>
            </a:r>
            <a:r>
              <a:rPr lang="en-US" sz="4400" b="1" dirty="0" smtClean="0">
                <a:latin typeface="Gill Sans Light"/>
                <a:cs typeface="Gill Sans Light"/>
              </a:rPr>
              <a:t>SID</a:t>
            </a:r>
            <a:r>
              <a:rPr lang="en-US" sz="4400" dirty="0" smtClean="0">
                <a:latin typeface="Gill Sans Light"/>
                <a:cs typeface="Gill Sans Light"/>
              </a:rPr>
              <a:t> and </a:t>
            </a:r>
            <a:r>
              <a:rPr lang="en-US" sz="4400" b="1" dirty="0" smtClean="0">
                <a:latin typeface="Gill Sans Light"/>
                <a:cs typeface="Gill Sans Light"/>
              </a:rPr>
              <a:t>Auth Token</a:t>
            </a:r>
            <a:endParaRPr lang="en-US" sz="4400" b="1" dirty="0">
              <a:latin typeface="Gill Sans Light"/>
              <a:cs typeface="Gill Sans Ligh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2800" y="5334000"/>
            <a:ext cx="7150100" cy="37719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51422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Text Notifications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You will enter the Account SID, Auth Token, and phone number in the Customer Portal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Manage &gt; Settings</a:t>
            </a:r>
            <a:endParaRPr lang="en-US" sz="4400" dirty="0">
              <a:latin typeface="Gill Sans Light"/>
              <a:cs typeface="Gill Sans Ligh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8000" y="4724400"/>
            <a:ext cx="4017260" cy="4470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65998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Pricing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6863417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$1.00 / month per </a:t>
            </a:r>
            <a:r>
              <a:rPr lang="en-US" sz="4400" b="1" dirty="0" smtClean="0">
                <a:latin typeface="Gill Sans Light"/>
                <a:cs typeface="Gill Sans Light"/>
              </a:rPr>
              <a:t>local </a:t>
            </a:r>
            <a:r>
              <a:rPr lang="en-US" sz="4400" dirty="0" smtClean="0">
                <a:latin typeface="Gill Sans Light"/>
                <a:cs typeface="Gill Sans Light"/>
              </a:rPr>
              <a:t>phone number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$.0075 per SMS message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$.02 per MMS (picture </a:t>
            </a:r>
            <a:r>
              <a:rPr lang="mr-IN" sz="4400" dirty="0" smtClean="0">
                <a:latin typeface="Gill Sans Light"/>
                <a:cs typeface="Gill Sans Light"/>
              </a:rPr>
              <a:t>–</a:t>
            </a:r>
            <a:r>
              <a:rPr lang="en-US" sz="4400" dirty="0" smtClean="0">
                <a:latin typeface="Gill Sans Light"/>
                <a:cs typeface="Gill Sans Light"/>
              </a:rPr>
              <a:t> future)</a:t>
            </a:r>
            <a:endParaRPr lang="en-US" sz="4400" dirty="0">
              <a:latin typeface="Gill Sans Light"/>
              <a:cs typeface="Gill Sans Light"/>
            </a:endParaRPr>
          </a:p>
          <a:p>
            <a:pPr marL="742950" indent="-742950" algn="l">
              <a:buFont typeface="Arial" charset="0"/>
              <a:buChar char="•"/>
              <a:defRPr/>
            </a:pPr>
            <a:endParaRPr lang="en-US" sz="4400" dirty="0" smtClean="0">
              <a:latin typeface="Gill Sans Light"/>
              <a:cs typeface="Gill Sans Light"/>
            </a:endParaRP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If you have branches across multiple area codes, you may want to set up multiple local phone numbers in Twilio 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There is no restriction in use of a single number but your customers may like to receive the notification from an area code they recognize</a:t>
            </a:r>
          </a:p>
        </p:txBody>
      </p:sp>
    </p:spTree>
    <p:extLst>
      <p:ext uri="{BB962C8B-B14F-4D97-AF65-F5344CB8AC3E}">
        <p14:creationId xmlns:p14="http://schemas.microsoft.com/office/powerpoint/2010/main" val="13005765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Pricing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6863417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If you want to utilize a different phone number per branch or territory, use new control file, ”Innovo SigTouch SMS Override for Delivery Notification”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We use the ship branch of the order to determine if there is an override</a:t>
            </a:r>
          </a:p>
          <a:p>
            <a:pPr algn="l">
              <a:defRPr/>
            </a:pPr>
            <a:endParaRPr lang="en-US" sz="4400" dirty="0" smtClean="0">
              <a:latin typeface="Gill Sans Light"/>
              <a:cs typeface="Gill Sans Light"/>
            </a:endParaRP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You must still enter a phone number in the Customer Portal </a:t>
            </a:r>
            <a:r>
              <a:rPr lang="mr-IN" sz="4400" dirty="0" smtClean="0">
                <a:latin typeface="Gill Sans Light"/>
                <a:cs typeface="Gill Sans Light"/>
              </a:rPr>
              <a:t>–</a:t>
            </a:r>
            <a:r>
              <a:rPr lang="en-US" sz="4400" dirty="0" smtClean="0">
                <a:latin typeface="Gill Sans Light"/>
                <a:cs typeface="Gill Sans Light"/>
              </a:rPr>
              <a:t> this can be the most frequently used number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99736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Pricing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Monthly fee = $1.00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If you had 10 trucks &amp; 25 deliveries, that would equal 10 * 25 * .0075 = $1.875 / day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If you deliver 22 days of the month, that would equal 22 * 1.875 = $41.25 + $1.00 = </a:t>
            </a:r>
            <a:r>
              <a:rPr lang="en-US" sz="4400" b="1" dirty="0" smtClean="0">
                <a:latin typeface="Gill Sans Light"/>
                <a:cs typeface="Gill Sans Light"/>
              </a:rPr>
              <a:t>$42.25 / month</a:t>
            </a:r>
          </a:p>
          <a:p>
            <a:pPr algn="l">
              <a:defRPr/>
            </a:pPr>
            <a:endParaRPr lang="en-US" sz="4400" b="1" dirty="0" smtClean="0">
              <a:latin typeface="Gill Sans Light"/>
              <a:cs typeface="Gill Sans Light"/>
            </a:endParaRP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If you had 4 trucks, the cost would be </a:t>
            </a:r>
            <a:r>
              <a:rPr lang="en-US" sz="4400" b="1" dirty="0" smtClean="0">
                <a:latin typeface="Gill Sans Light"/>
                <a:cs typeface="Gill Sans Light"/>
              </a:rPr>
              <a:t>$17.50 / month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5956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Terms &amp; Conditions URL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87400" y="2339400"/>
            <a:ext cx="117348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New branch specific control file, “Innovo SigTouch Terms &amp; Conditions URL”</a:t>
            </a:r>
          </a:p>
          <a:p>
            <a:pPr marL="571500" indent="-571500" algn="l">
              <a:buFont typeface="Arial" charset="0"/>
              <a:buChar char="•"/>
              <a:defRPr/>
            </a:pPr>
            <a:endParaRPr lang="en-US" sz="4400" dirty="0">
              <a:latin typeface="Gill Sans Light"/>
              <a:cs typeface="Gill Sans Light"/>
            </a:endParaRP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In Counter and Will-call modes we use the price branch of the order when checking the control file</a:t>
            </a:r>
          </a:p>
          <a:p>
            <a:pPr marL="571500" indent="-571500" algn="l">
              <a:buFont typeface="Arial" charset="0"/>
              <a:buChar char="•"/>
              <a:defRPr/>
            </a:pPr>
            <a:endParaRPr lang="en-US" sz="4400" dirty="0" smtClean="0">
              <a:latin typeface="Gill Sans Light"/>
              <a:cs typeface="Gill Sans Light"/>
            </a:endParaRP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In Truck mode we use the manifest branch</a:t>
            </a:r>
          </a:p>
          <a:p>
            <a:pPr marL="342900" indent="-342900" algn="l">
              <a:buFont typeface="Arial"/>
              <a:buChar char="•"/>
              <a:defRPr/>
            </a:pPr>
            <a:endParaRPr lang="en-US" sz="4400" dirty="0" smtClean="0">
              <a:latin typeface="Gill Sans Light"/>
              <a:cs typeface="Gil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5369804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Text Notifications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In Eclipse, you will store the customer’s cell phone number in the Innovo Mobile Customer Authorization UD screen located in Customer Maintenance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5600" y="5149999"/>
            <a:ext cx="6858000" cy="3739920"/>
          </a:xfrm>
          <a:prstGeom prst="rect">
            <a:avLst/>
          </a:prstGeom>
        </p:spPr>
      </p:pic>
      <p:sp>
        <p:nvSpPr>
          <p:cNvPr id="6" name="Left Arrow 5"/>
          <p:cNvSpPr/>
          <p:nvPr/>
        </p:nvSpPr>
        <p:spPr bwMode="auto">
          <a:xfrm>
            <a:off x="6508750" y="7650397"/>
            <a:ext cx="3733800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74443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Text Notifications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6863417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We do provide a UD screen that you can assign to Sales Order Entry to allow users to override the customer’s cell number at the order level</a:t>
            </a:r>
          </a:p>
          <a:p>
            <a:pPr marL="1200150" lvl="1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You will need to manually add this to an F-Key in Eterm or Solar</a:t>
            </a:r>
          </a:p>
          <a:p>
            <a:pPr marL="1200150" lvl="1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From the SOE screen (body, status, or header), invoke the Alt-F12 (Eterm) or Ctrl-F12 (Solar) keys and assign the UD screen and Pass ID</a:t>
            </a:r>
          </a:p>
          <a:p>
            <a:pPr marL="1200150" lvl="1" indent="-742950" algn="l">
              <a:buFont typeface="Arial" charset="0"/>
              <a:buChar char="•"/>
              <a:defRPr/>
            </a:pPr>
            <a:endParaRPr lang="en-US" sz="4400" dirty="0">
              <a:latin typeface="Gill Sans Light"/>
              <a:cs typeface="Gill Sans Light"/>
            </a:endParaRPr>
          </a:p>
          <a:p>
            <a:pPr marL="742950" indent="-742950" algn="l">
              <a:buFont typeface="Arial" charset="0"/>
              <a:buChar char="•"/>
              <a:defRPr/>
            </a:pPr>
            <a:endParaRPr lang="en-US" sz="4400" dirty="0" smtClean="0">
              <a:latin typeface="Gill Sans Light"/>
              <a:cs typeface="Gill Sans Light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44402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Text Notifications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In this example, the user will invoke Alt-F2 (Eterm) or Ctrl-F2 (Solar) while in the order  </a:t>
            </a:r>
            <a:endParaRPr lang="en-US" sz="4400" dirty="0">
              <a:latin typeface="Gill Sans Light"/>
              <a:cs typeface="Gill Sans Light"/>
            </a:endParaRPr>
          </a:p>
          <a:p>
            <a:pPr marL="742950" indent="-742950" algn="l">
              <a:buFont typeface="Arial" charset="0"/>
              <a:buChar char="•"/>
              <a:defRPr/>
            </a:pPr>
            <a:endParaRPr lang="en-US" sz="4400" dirty="0" smtClean="0">
              <a:latin typeface="Gill Sans Light"/>
              <a:cs typeface="Gill Sans Ligh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1800" y="3831770"/>
            <a:ext cx="5181600" cy="3244293"/>
          </a:xfrm>
          <a:prstGeom prst="rect">
            <a:avLst/>
          </a:prstGeom>
        </p:spPr>
      </p:pic>
      <p:sp>
        <p:nvSpPr>
          <p:cNvPr id="6" name="Left Arrow 5"/>
          <p:cNvSpPr/>
          <p:nvPr/>
        </p:nvSpPr>
        <p:spPr bwMode="auto">
          <a:xfrm rot="8352644">
            <a:off x="760707" y="5219807"/>
            <a:ext cx="1908647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2787" y="7391400"/>
            <a:ext cx="8547100" cy="17399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690840" y="4057694"/>
            <a:ext cx="3831360" cy="3170099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342900" indent="-342900" algn="l">
              <a:buFont typeface="Arial" charset="0"/>
              <a:buChar char="•"/>
            </a:pPr>
            <a:r>
              <a:rPr lang="en-US" sz="2500" dirty="0" smtClean="0"/>
              <a:t>Enter the phone number (you can enter the 1 but it is not required)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500" dirty="0" smtClean="0"/>
              <a:t>You can also disable an order from text messaging if the customer has a default cell assigned</a:t>
            </a:r>
          </a:p>
        </p:txBody>
      </p:sp>
      <p:sp>
        <p:nvSpPr>
          <p:cNvPr id="11" name="Left Arrow 10"/>
          <p:cNvSpPr/>
          <p:nvPr/>
        </p:nvSpPr>
        <p:spPr bwMode="auto">
          <a:xfrm rot="19723623">
            <a:off x="9174096" y="7329729"/>
            <a:ext cx="1908647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3899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Email Notifications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75405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New Activity Trigger, </a:t>
            </a:r>
            <a:r>
              <a:rPr lang="en-US" sz="4400" b="1" dirty="0" smtClean="0">
                <a:latin typeface="Gill Sans Light"/>
                <a:cs typeface="Gill Sans Light"/>
              </a:rPr>
              <a:t>Innovo Delivery Notification</a:t>
            </a:r>
            <a:r>
              <a:rPr lang="en-US" sz="4400" dirty="0" smtClean="0">
                <a:latin typeface="Gill Sans Light"/>
                <a:cs typeface="Gill Sans Light"/>
              </a:rPr>
              <a:t> that you will assign at the customer level (normal hierarchy rules respected for checking ship-to and then bill-to)</a:t>
            </a:r>
          </a:p>
          <a:p>
            <a:pPr marL="742950" indent="-742950" algn="l">
              <a:buFont typeface="Arial" charset="0"/>
              <a:buChar char="•"/>
              <a:defRPr/>
            </a:pPr>
            <a:endParaRPr lang="en-US" sz="4400" dirty="0" smtClean="0">
              <a:latin typeface="Gill Sans Light"/>
              <a:cs typeface="Gill Sans Light"/>
            </a:endParaRP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Enter in all email header information</a:t>
            </a:r>
          </a:p>
          <a:p>
            <a:pPr marL="1200150" lvl="1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To, CC, BCC, Subject</a:t>
            </a:r>
          </a:p>
          <a:p>
            <a:pPr lvl="1" algn="l">
              <a:defRPr/>
            </a:pPr>
            <a:endParaRPr lang="en-US" sz="4400" dirty="0" smtClean="0">
              <a:latin typeface="Gill Sans Light"/>
              <a:cs typeface="Gill Sans Light"/>
            </a:endParaRP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Body of email will be defined in the portal</a:t>
            </a:r>
          </a:p>
          <a:p>
            <a:pPr marL="742950" indent="-742950" algn="l">
              <a:buFont typeface="Arial" charset="0"/>
              <a:buChar char="•"/>
              <a:defRPr/>
            </a:pPr>
            <a:endParaRPr lang="en-US" sz="4400" dirty="0">
              <a:latin typeface="Gill Sans Light"/>
              <a:cs typeface="Gill Sans Light"/>
            </a:endParaRPr>
          </a:p>
          <a:p>
            <a:pPr marL="742950" indent="-742950" algn="l">
              <a:buFont typeface="Arial" charset="0"/>
              <a:buChar char="•"/>
              <a:defRPr/>
            </a:pPr>
            <a:endParaRPr lang="en-US" sz="4400" dirty="0" smtClean="0">
              <a:latin typeface="Gill Sans Light"/>
              <a:cs typeface="Gill Sans Light"/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10163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Email Notifications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1400" y="1943100"/>
            <a:ext cx="7848600" cy="43867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7600" y="7110548"/>
            <a:ext cx="7734300" cy="1728652"/>
          </a:xfrm>
          <a:prstGeom prst="rect">
            <a:avLst/>
          </a:prstGeom>
        </p:spPr>
      </p:pic>
      <p:sp>
        <p:nvSpPr>
          <p:cNvPr id="8" name="Left Arrow 7"/>
          <p:cNvSpPr/>
          <p:nvPr/>
        </p:nvSpPr>
        <p:spPr bwMode="auto">
          <a:xfrm rot="2292783">
            <a:off x="5134510" y="3607351"/>
            <a:ext cx="1908647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1" name="Left Arrow 10"/>
          <p:cNvSpPr/>
          <p:nvPr/>
        </p:nvSpPr>
        <p:spPr bwMode="auto">
          <a:xfrm rot="5400000">
            <a:off x="4229341" y="6468088"/>
            <a:ext cx="858120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4461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Email Notifications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6863417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Define body of email in the Customer Portal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Manage -&gt; Content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Create an Email Template called </a:t>
            </a:r>
            <a:r>
              <a:rPr lang="en-US" sz="4400" b="1" dirty="0" smtClean="0">
                <a:latin typeface="Gill Sans Light"/>
                <a:cs typeface="Gill Sans Light"/>
              </a:rPr>
              <a:t>DeliveryNotification</a:t>
            </a:r>
            <a:r>
              <a:rPr lang="en-US" sz="4400" b="1" dirty="0">
                <a:latin typeface="Gill Sans Light"/>
                <a:cs typeface="Gill Sans Light"/>
              </a:rPr>
              <a:t> </a:t>
            </a:r>
            <a:r>
              <a:rPr lang="en-US" sz="4400" dirty="0" smtClean="0">
                <a:latin typeface="Gill Sans Light"/>
                <a:cs typeface="Gill Sans Light"/>
              </a:rPr>
              <a:t>that will be used for all notifications unless you have a branch override </a:t>
            </a:r>
            <a:endParaRPr lang="en-US" sz="4400" dirty="0">
              <a:latin typeface="Gill Sans Light"/>
              <a:cs typeface="Gill Sans Light"/>
            </a:endParaRP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If you want to create branch / territory specific override templates, define the template names in new control file, “Innovo SigTouch Template for Delivery Notifications”</a:t>
            </a: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9894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Email Notifications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If the system cannot find the appropriate template name defined in the Customer Portal, a delivery notification email will not be sent. </a:t>
            </a:r>
          </a:p>
          <a:p>
            <a:pPr marL="742950" indent="-742950" algn="l">
              <a:buFont typeface="Arial" charset="0"/>
              <a:buChar char="•"/>
              <a:defRPr/>
            </a:pPr>
            <a:endParaRPr lang="en-US" sz="4400" dirty="0">
              <a:latin typeface="Gill Sans Light"/>
              <a:cs typeface="Gill Sans Light"/>
            </a:endParaRP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We use the ship branch of the order to determine if there is an override.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39153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Email Notifications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7100" y="1797366"/>
            <a:ext cx="8915400" cy="46796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25600" y="6629400"/>
            <a:ext cx="9982200" cy="2785378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2500" dirty="0" smtClean="0"/>
              <a:t>The following tokens are supported in the template:</a:t>
            </a:r>
            <a:endParaRPr lang="en-US" sz="2500" dirty="0"/>
          </a:p>
          <a:p>
            <a:pPr marL="342900" indent="-342900" algn="l">
              <a:buFont typeface="Arial" charset="0"/>
              <a:buChar char="•"/>
            </a:pPr>
            <a:r>
              <a:rPr lang="en-US" sz="2500" dirty="0" smtClean="0"/>
              <a:t>@company (name of your company)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500" dirty="0" smtClean="0"/>
              <a:t>@username (name of the ship-to customer defined in Eclipse)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500" dirty="0" smtClean="0"/>
              <a:t>@order (order.invoice)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500" dirty="0" smtClean="0"/>
              <a:t>@poNumber (purchase order number)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500" dirty="0" smtClean="0"/>
              <a:t>@signedBy (signed by user entered in Signature Touch)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500" dirty="0" smtClean="0"/>
              <a:t>@signedAt (address where the order was signed, if connected at signing)</a:t>
            </a:r>
          </a:p>
        </p:txBody>
      </p:sp>
    </p:spTree>
    <p:extLst>
      <p:ext uri="{BB962C8B-B14F-4D97-AF65-F5344CB8AC3E}">
        <p14:creationId xmlns:p14="http://schemas.microsoft.com/office/powerpoint/2010/main" val="688042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General Notes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In order to troubleshoot connectivity, we’ve added an icon next to the account name in settings that will show you if the iPad is able to reach our service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3200" y="5140167"/>
            <a:ext cx="8518457" cy="171783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3200" y="7086601"/>
            <a:ext cx="8518457" cy="17386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Left Arrow 7"/>
          <p:cNvSpPr/>
          <p:nvPr/>
        </p:nvSpPr>
        <p:spPr bwMode="auto">
          <a:xfrm>
            <a:off x="9962980" y="5999083"/>
            <a:ext cx="1908647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1" name="Left Arrow 10"/>
          <p:cNvSpPr/>
          <p:nvPr/>
        </p:nvSpPr>
        <p:spPr bwMode="auto">
          <a:xfrm>
            <a:off x="9962979" y="8010499"/>
            <a:ext cx="1908647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265634" y="5455419"/>
            <a:ext cx="1621560" cy="477054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2500" dirty="0" smtClean="0"/>
              <a:t>Connected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265634" y="7476404"/>
            <a:ext cx="2274749" cy="477054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2500" smtClean="0"/>
              <a:t>Not Connected</a:t>
            </a:r>
            <a:endParaRPr lang="en-US" sz="2500" dirty="0" smtClean="0"/>
          </a:p>
        </p:txBody>
      </p:sp>
    </p:spTree>
    <p:extLst>
      <p:ext uri="{BB962C8B-B14F-4D97-AF65-F5344CB8AC3E}">
        <p14:creationId xmlns:p14="http://schemas.microsoft.com/office/powerpoint/2010/main" val="12162101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General Notes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6863417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We removed the </a:t>
            </a:r>
            <a:r>
              <a:rPr lang="en-US" sz="4400" b="1" dirty="0" smtClean="0">
                <a:latin typeface="Gill Sans Light"/>
                <a:cs typeface="Gill Sans Light"/>
              </a:rPr>
              <a:t>Begin Delivery</a:t>
            </a:r>
            <a:r>
              <a:rPr lang="en-US" sz="4400" dirty="0">
                <a:latin typeface="Gill Sans Light"/>
                <a:cs typeface="Gill Sans Light"/>
              </a:rPr>
              <a:t> </a:t>
            </a:r>
            <a:r>
              <a:rPr lang="en-US" sz="4400" dirty="0" smtClean="0">
                <a:latin typeface="Gill Sans Light"/>
                <a:cs typeface="Gill Sans Light"/>
              </a:rPr>
              <a:t>button from Truck mode as the delivery begins when either of the following happens </a:t>
            </a:r>
            <a:r>
              <a:rPr lang="mr-IN" sz="4400" dirty="0" smtClean="0">
                <a:latin typeface="Gill Sans Light"/>
                <a:cs typeface="Gill Sans Light"/>
              </a:rPr>
              <a:t>–</a:t>
            </a:r>
            <a:r>
              <a:rPr lang="en-US" sz="4400" dirty="0" smtClean="0">
                <a:latin typeface="Gill Sans Light"/>
                <a:cs typeface="Gill Sans Light"/>
              </a:rPr>
              <a:t> this is true in the current app store version as well</a:t>
            </a:r>
          </a:p>
          <a:p>
            <a:pPr marL="742950" indent="-742950" algn="l">
              <a:buFont typeface="Arial" charset="0"/>
              <a:buChar char="•"/>
              <a:defRPr/>
            </a:pPr>
            <a:endParaRPr lang="en-US" sz="4400" dirty="0">
              <a:latin typeface="Gill Sans Light"/>
              <a:cs typeface="Gill Sans Light"/>
            </a:endParaRPr>
          </a:p>
          <a:p>
            <a:pPr marL="1200150" lvl="1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Driver has selected a manifest and tapped on any stop</a:t>
            </a:r>
          </a:p>
          <a:p>
            <a:pPr marL="1200150" lvl="1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Driver has selected a manifest and started driving</a:t>
            </a:r>
          </a:p>
          <a:p>
            <a:pPr marL="742950" indent="-742950" algn="l">
              <a:buFont typeface="Arial" charset="0"/>
              <a:buChar char="•"/>
              <a:defRPr/>
            </a:pPr>
            <a:endParaRPr lang="en-US" sz="4400" dirty="0" smtClean="0">
              <a:latin typeface="Gill Sans Light"/>
              <a:cs typeface="Gill Sans Light"/>
            </a:endParaRP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99015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Banner Color Theme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87400" y="2339400"/>
            <a:ext cx="117348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New setting under Banner section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Applies to both Counter and Will-Call (if the Enable Banner setting is enabled for Will-Call)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If Banner Type is set to Text, the new banner color theme will apply to the background, the sign order button, and the settings button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If Banner Type is not set to Text, the new banner color theme will apply just to the sign order button and settings button</a:t>
            </a:r>
            <a:endParaRPr lang="en-US" sz="4400" dirty="0">
              <a:latin typeface="Gill Sans Light"/>
              <a:cs typeface="Gil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0409987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Next Steps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Version 2.6.0 will be available for download on the App Store on Sunday, February 12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We will be upgrading the Innovo code on your server on the morning of Sunday, February 12</a:t>
            </a:r>
          </a:p>
          <a:p>
            <a:pPr marL="742950" indent="-742950" algn="l">
              <a:buFont typeface="Arial" charset="0"/>
              <a:buChar char="•"/>
              <a:defRPr/>
            </a:pPr>
            <a:endParaRPr lang="en-US" sz="4400" dirty="0">
              <a:latin typeface="Gill Sans Light"/>
              <a:cs typeface="Gill Sans Light"/>
            </a:endParaRP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If you have any concerns about the upgrade, please email </a:t>
            </a:r>
            <a:r>
              <a:rPr lang="en-US" sz="4400" dirty="0" smtClean="0">
                <a:latin typeface="Gill Sans Light"/>
                <a:cs typeface="Gill Sans Light"/>
                <a:hlinkClick r:id="rId3"/>
              </a:rPr>
              <a:t>robin@goinnovo.com</a:t>
            </a:r>
            <a:r>
              <a:rPr lang="en-US" sz="4400" dirty="0" smtClean="0">
                <a:latin typeface="Gill Sans Light"/>
                <a:cs typeface="Gill Sans Light"/>
              </a:rPr>
              <a:t> ASAP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65249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What’s Next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6863417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iPhone support for Truck mode (2017)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Android support for Truck mode (2018)</a:t>
            </a:r>
          </a:p>
          <a:p>
            <a:pPr marL="742950" indent="-742950" algn="l">
              <a:buFont typeface="Arial" charset="0"/>
              <a:buChar char="•"/>
              <a:defRPr/>
            </a:pPr>
            <a:endParaRPr lang="en-US" sz="4400" dirty="0">
              <a:latin typeface="Gill Sans Light"/>
              <a:cs typeface="Gill Sans Light"/>
            </a:endParaRP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Deliver PRO</a:t>
            </a:r>
          </a:p>
          <a:p>
            <a:pPr marL="1200150" lvl="1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Subscription based add-on to Signature Touch</a:t>
            </a:r>
          </a:p>
          <a:p>
            <a:pPr marL="1200150" lvl="1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Aggressive timeline for 2017</a:t>
            </a:r>
          </a:p>
          <a:p>
            <a:pPr marL="2114550" lvl="3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Beta ~ August</a:t>
            </a:r>
          </a:p>
          <a:p>
            <a:pPr marL="2114550" lvl="3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G/A ~ November (phased delivery)</a:t>
            </a:r>
          </a:p>
          <a:p>
            <a:pPr lvl="3" algn="l">
              <a:defRPr/>
            </a:pPr>
            <a:endParaRPr lang="en-US" sz="4400" dirty="0" smtClean="0">
              <a:latin typeface="Gill Sans Light"/>
              <a:cs typeface="Gill Sans Light"/>
            </a:endParaRPr>
          </a:p>
          <a:p>
            <a:pPr marL="1200150" lvl="1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FMCSA mandate = December 18, 2017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4800" y="1263487"/>
            <a:ext cx="2087880" cy="178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4365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Deliver PRO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endParaRPr lang="en-US" sz="4400" dirty="0" smtClean="0">
              <a:latin typeface="Gill Sans Light"/>
              <a:cs typeface="Gill Sans Ligh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87400" y="2339400"/>
            <a:ext cx="119634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Support for OBD-II devices (GoPoint Technology)</a:t>
            </a:r>
          </a:p>
          <a:p>
            <a:pPr marL="1200150" lvl="1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Idle time, hard breaking, speeding, acceleration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Driver Vehicle Inspection Reports (DVIR)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Compliance</a:t>
            </a:r>
          </a:p>
          <a:p>
            <a:pPr marL="1200150" lvl="1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Electronic Logging (ELD) </a:t>
            </a:r>
            <a:r>
              <a:rPr lang="mr-IN" sz="4400" dirty="0" smtClean="0">
                <a:latin typeface="Gill Sans Light"/>
                <a:cs typeface="Gill Sans Light"/>
              </a:rPr>
              <a:t>–</a:t>
            </a:r>
            <a:r>
              <a:rPr lang="en-US" sz="4400" dirty="0" smtClean="0">
                <a:latin typeface="Gill Sans Light"/>
                <a:cs typeface="Gill Sans Light"/>
              </a:rPr>
              <a:t> FMCSA mandate December 18, 2017 </a:t>
            </a:r>
            <a:r>
              <a:rPr lang="mr-IN" sz="4400" dirty="0" smtClean="0">
                <a:latin typeface="Gill Sans Light"/>
                <a:cs typeface="Gill Sans Light"/>
              </a:rPr>
              <a:t>–</a:t>
            </a:r>
            <a:r>
              <a:rPr lang="en-US" sz="4400" dirty="0" smtClean="0">
                <a:latin typeface="Gill Sans Light"/>
                <a:cs typeface="Gill Sans Light"/>
              </a:rPr>
              <a:t> when trucks go across state lines or &gt; 150 mile radius from the branch</a:t>
            </a:r>
          </a:p>
          <a:p>
            <a:pPr marL="1200150" lvl="1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IFTA reporting support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Truck Maintenance support w/ real-time alerts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Driver scoring / reward system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60788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Deliver PRO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endParaRPr lang="en-US" sz="4400" dirty="0" smtClean="0">
              <a:latin typeface="Gill Sans Light"/>
              <a:cs typeface="Gill Sans Ligh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87400" y="2339400"/>
            <a:ext cx="119634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Fuel-card integration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Route planning support </a:t>
            </a:r>
          </a:p>
          <a:p>
            <a:pPr marL="1200150" lvl="1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Think of dragging and dropping sales orders in a web based tool to auto-build your manifests!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Geofencing based real-time arrival time updates to end-customer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Real-time admin alerts for Geofencing violations, speeding, etc. 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End-customer Portal support to see where their delivery is and estimated time of arrival</a:t>
            </a:r>
          </a:p>
        </p:txBody>
      </p:sp>
    </p:spTree>
    <p:extLst>
      <p:ext uri="{BB962C8B-B14F-4D97-AF65-F5344CB8AC3E}">
        <p14:creationId xmlns:p14="http://schemas.microsoft.com/office/powerpoint/2010/main" val="14826357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Upcoming Events 2017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endParaRPr lang="en-US" sz="4400" dirty="0" smtClean="0">
              <a:latin typeface="Gill Sans Light"/>
              <a:cs typeface="Gill Sans Ligh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87400" y="2339400"/>
            <a:ext cx="119634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Johnstone Supply Spring Sales Meeting</a:t>
            </a:r>
          </a:p>
          <a:p>
            <a:pPr marL="1657350" lvl="2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March 6-9, Orlando, FL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Innovo Users Group Conference</a:t>
            </a:r>
          </a:p>
          <a:p>
            <a:pPr marL="1657350" lvl="2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April 19-20, Boulder, CO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Epicor Insights</a:t>
            </a:r>
          </a:p>
          <a:p>
            <a:pPr marL="1657350" lvl="2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May 22-25, Nashville, TN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UFO Encounter</a:t>
            </a:r>
          </a:p>
          <a:p>
            <a:pPr marL="1657350" lvl="2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September 10-12, Albuquerque, </a:t>
            </a:r>
            <a:r>
              <a:rPr lang="en-US" sz="4400" dirty="0" smtClean="0">
                <a:latin typeface="Gill Sans Light"/>
                <a:cs typeface="Gill Sans Light"/>
              </a:rPr>
              <a:t>NM</a:t>
            </a:r>
            <a:endParaRPr lang="en-US" sz="4400" dirty="0">
              <a:latin typeface="Gill Sans Light"/>
              <a:cs typeface="Gill Sans Light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58845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Innovo Users Group Conference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endParaRPr lang="en-US" sz="4400" dirty="0" smtClean="0">
              <a:latin typeface="Gill Sans Light"/>
              <a:cs typeface="Gill Sans Ligh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87400" y="2339400"/>
            <a:ext cx="119634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April 19-20, 2017 at the St. Julien in Boulder, CO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Registration links can be found on our support site </a:t>
            </a:r>
            <a:r>
              <a:rPr lang="mr-IN" sz="4400" dirty="0">
                <a:latin typeface="Gill Sans Light"/>
                <a:cs typeface="Gill Sans Light"/>
              </a:rPr>
              <a:t>–</a:t>
            </a:r>
            <a:r>
              <a:rPr lang="en-US" sz="4400" dirty="0">
                <a:latin typeface="Gill Sans Light"/>
                <a:cs typeface="Gill Sans Light"/>
              </a:rPr>
              <a:t> Register Today!</a:t>
            </a:r>
          </a:p>
          <a:p>
            <a:pPr marL="742950" indent="-742950" algn="l">
              <a:buFont typeface="Arial" charset="0"/>
              <a:buChar char="•"/>
              <a:defRPr/>
            </a:pPr>
            <a:endParaRPr lang="en-US" sz="4400" dirty="0">
              <a:latin typeface="Gill Sans Light"/>
              <a:cs typeface="Gill Sans Light"/>
            </a:endParaRP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Seminars and roundtables on all Innovo products hosted by Innovo and our customers</a:t>
            </a:r>
          </a:p>
          <a:p>
            <a:pPr marL="742950" indent="-742950" algn="l">
              <a:buFont typeface="Arial" charset="0"/>
              <a:buChar char="•"/>
              <a:defRPr/>
            </a:pPr>
            <a:endParaRPr lang="en-US" sz="4400" dirty="0">
              <a:latin typeface="Gill Sans Light"/>
              <a:cs typeface="Gill Sans Light"/>
            </a:endParaRP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Session devoted to Deliver PRO 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33249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Thank you!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endParaRPr lang="en-US" sz="4400" dirty="0" smtClean="0">
              <a:latin typeface="Gill Sans Light"/>
              <a:cs typeface="Gill Sans Ligh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87400" y="2339400"/>
            <a:ext cx="119634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Questions?</a:t>
            </a:r>
          </a:p>
          <a:p>
            <a:pPr algn="l">
              <a:defRPr/>
            </a:pPr>
            <a:endParaRPr lang="en-US" sz="4400" dirty="0" smtClean="0">
              <a:latin typeface="Gill Sans Light"/>
              <a:cs typeface="Gill Sans Light"/>
            </a:endParaRP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The recorded webinar and power point will be posted on our support site later today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38819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Banner Color Theme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1" y="1417320"/>
            <a:ext cx="5892335" cy="52120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6838" y="1383982"/>
            <a:ext cx="5892336" cy="52120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0" y="5243721"/>
            <a:ext cx="5892336" cy="52120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6837" y="5281821"/>
            <a:ext cx="5892336" cy="5212080"/>
          </a:xfrm>
          <a:prstGeom prst="rect">
            <a:avLst/>
          </a:prstGeom>
        </p:spPr>
      </p:pic>
      <p:sp>
        <p:nvSpPr>
          <p:cNvPr id="6" name="Left Arrow 5"/>
          <p:cNvSpPr/>
          <p:nvPr/>
        </p:nvSpPr>
        <p:spPr bwMode="auto">
          <a:xfrm>
            <a:off x="5526836" y="4855018"/>
            <a:ext cx="1813764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2" name="Left Arrow 11"/>
          <p:cNvSpPr/>
          <p:nvPr/>
        </p:nvSpPr>
        <p:spPr bwMode="auto">
          <a:xfrm>
            <a:off x="9152599" y="8458200"/>
            <a:ext cx="1905000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998200" y="7349500"/>
            <a:ext cx="1854200" cy="1015663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Banner Type is URL and Color Theme is Red</a:t>
            </a:r>
            <a:endParaRPr lang="en-US" sz="2000" dirty="0"/>
          </a:p>
        </p:txBody>
      </p:sp>
      <p:sp>
        <p:nvSpPr>
          <p:cNvPr id="14" name="Left Arrow 13"/>
          <p:cNvSpPr/>
          <p:nvPr/>
        </p:nvSpPr>
        <p:spPr bwMode="auto">
          <a:xfrm rot="634505">
            <a:off x="10509971" y="6266553"/>
            <a:ext cx="1067732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0155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Will-Call Mode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87400" y="2339400"/>
            <a:ext cx="11734800" cy="55092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Ability to display staging location and package quantities for each order 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New control file, “Innovo SigTouch Display Staging Location in Will-Call Mode”</a:t>
            </a:r>
            <a:endParaRPr lang="en-US" sz="4400" dirty="0">
              <a:latin typeface="Gill Sans Light"/>
              <a:cs typeface="Gill Sans Light"/>
            </a:endParaRPr>
          </a:p>
          <a:p>
            <a:pPr marL="571500" indent="-571500" algn="l">
              <a:buFont typeface="Arial" charset="0"/>
              <a:buChar char="•"/>
              <a:defRPr/>
            </a:pPr>
            <a:endParaRPr lang="en-US" sz="4400" dirty="0" smtClean="0">
              <a:latin typeface="Gill Sans Light"/>
              <a:cs typeface="Gill Sans Light"/>
            </a:endParaRP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Ability to select printer after customer signs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New setting, </a:t>
            </a:r>
            <a:r>
              <a:rPr lang="en-US" sz="4400" b="1" dirty="0" smtClean="0">
                <a:latin typeface="Gill Sans Light"/>
                <a:cs typeface="Gill Sans Light"/>
              </a:rPr>
              <a:t>Enable Printer Select at Signing</a:t>
            </a:r>
          </a:p>
        </p:txBody>
      </p:sp>
    </p:spTree>
    <p:extLst>
      <p:ext uri="{BB962C8B-B14F-4D97-AF65-F5344CB8AC3E}">
        <p14:creationId xmlns:p14="http://schemas.microsoft.com/office/powerpoint/2010/main" val="13040712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Staging Location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55600" y="1128380"/>
            <a:ext cx="9320217" cy="8244220"/>
          </a:xfrm>
          <a:prstGeom prst="rect">
            <a:avLst/>
          </a:prstGeom>
        </p:spPr>
      </p:pic>
      <p:sp>
        <p:nvSpPr>
          <p:cNvPr id="9" name="Left Arrow 8"/>
          <p:cNvSpPr/>
          <p:nvPr/>
        </p:nvSpPr>
        <p:spPr bwMode="auto">
          <a:xfrm rot="1800000">
            <a:off x="2337882" y="3679149"/>
            <a:ext cx="1813764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1" name="Left Arrow 10"/>
          <p:cNvSpPr/>
          <p:nvPr/>
        </p:nvSpPr>
        <p:spPr bwMode="auto">
          <a:xfrm rot="8292608">
            <a:off x="4312614" y="3541567"/>
            <a:ext cx="986732" cy="426803"/>
          </a:xfrm>
          <a:prstGeom prst="leftArrow">
            <a:avLst>
              <a:gd name="adj1" fmla="val 50000"/>
              <a:gd name="adj2" fmla="val 63581"/>
            </a:avLst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7378" y="1600200"/>
            <a:ext cx="4607222" cy="407532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585200" y="5356860"/>
            <a:ext cx="3657600" cy="3939540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Here is an example of the large signing screen in will-call mode. </a:t>
            </a:r>
          </a:p>
          <a:p>
            <a:endParaRPr lang="en-US" sz="2500" dirty="0"/>
          </a:p>
          <a:p>
            <a:r>
              <a:rPr lang="en-US" sz="2500" dirty="0" smtClean="0"/>
              <a:t>One change to note here</a:t>
            </a:r>
            <a:r>
              <a:rPr lang="en-US" sz="2500" dirty="0"/>
              <a:t>,</a:t>
            </a:r>
            <a:r>
              <a:rPr lang="en-US" sz="2500" dirty="0" smtClean="0"/>
              <a:t> if you require a signed-by, the Accept button will not highlight from gray to blue until you enter in the signed-by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12765133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0" y="0"/>
            <a:ext cx="13017500" cy="7239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Enable Printer Select at Signing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87400" y="2339400"/>
            <a:ext cx="117348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The new setting is only available if current setting </a:t>
            </a:r>
            <a:r>
              <a:rPr lang="en-US" sz="4400" b="1" dirty="0" smtClean="0">
                <a:latin typeface="Gill Sans Light"/>
                <a:cs typeface="Gill Sans Light"/>
              </a:rPr>
              <a:t>Enable Printing </a:t>
            </a:r>
            <a:r>
              <a:rPr lang="en-US" sz="4400" dirty="0" smtClean="0">
                <a:latin typeface="Gill Sans Light"/>
                <a:cs typeface="Gill Sans Light"/>
              </a:rPr>
              <a:t>is set to either “Printing Enabled </a:t>
            </a:r>
            <a:r>
              <a:rPr lang="mr-IN" sz="4400" dirty="0" smtClean="0">
                <a:latin typeface="Gill Sans Light"/>
                <a:cs typeface="Gill Sans Light"/>
              </a:rPr>
              <a:t>–</a:t>
            </a:r>
            <a:r>
              <a:rPr lang="en-US" sz="4400" dirty="0" smtClean="0">
                <a:latin typeface="Gill Sans Light"/>
                <a:cs typeface="Gill Sans Light"/>
              </a:rPr>
              <a:t> Default Yes” or “Printing Enabled </a:t>
            </a:r>
            <a:r>
              <a:rPr lang="mr-IN" sz="4400" dirty="0" smtClean="0">
                <a:latin typeface="Gill Sans Light"/>
                <a:cs typeface="Gill Sans Light"/>
              </a:rPr>
              <a:t>–</a:t>
            </a:r>
            <a:r>
              <a:rPr lang="en-US" sz="4400" dirty="0" smtClean="0">
                <a:latin typeface="Gill Sans Light"/>
                <a:cs typeface="Gill Sans Light"/>
              </a:rPr>
              <a:t> Default No”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If you want users to have access to multiple printers within a single printer location, set the </a:t>
            </a:r>
            <a:r>
              <a:rPr lang="en-US" sz="4400" b="1" dirty="0" smtClean="0">
                <a:latin typeface="Gill Sans Light"/>
                <a:cs typeface="Gill Sans Light"/>
              </a:rPr>
              <a:t>Printer Locations </a:t>
            </a:r>
            <a:r>
              <a:rPr lang="en-US" sz="4400" dirty="0" smtClean="0">
                <a:latin typeface="Gill Sans Light"/>
                <a:cs typeface="Gill Sans Light"/>
              </a:rPr>
              <a:t>setting to that single printer location and set the </a:t>
            </a:r>
            <a:r>
              <a:rPr lang="en-US" sz="4400" b="1" dirty="0" smtClean="0">
                <a:latin typeface="Gill Sans Light"/>
                <a:cs typeface="Gill Sans Light"/>
              </a:rPr>
              <a:t>Printer</a:t>
            </a:r>
            <a:r>
              <a:rPr lang="en-US" sz="4400" dirty="0" smtClean="0">
                <a:latin typeface="Gill Sans Light"/>
                <a:cs typeface="Gill Sans Light"/>
              </a:rPr>
              <a:t> setting to the printer in that location used more often</a:t>
            </a:r>
          </a:p>
        </p:txBody>
      </p:sp>
    </p:spTree>
    <p:extLst>
      <p:ext uri="{BB962C8B-B14F-4D97-AF65-F5344CB8AC3E}">
        <p14:creationId xmlns:p14="http://schemas.microsoft.com/office/powerpoint/2010/main" val="9986937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Subtitl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1AEFB"/>
      </a:accent1>
      <a:accent2>
        <a:srgbClr val="333399"/>
      </a:accent2>
      <a:accent3>
        <a:srgbClr val="FFFFFF"/>
      </a:accent3>
      <a:accent4>
        <a:srgbClr val="000000"/>
      </a:accent4>
      <a:accent5>
        <a:srgbClr val="BBD3FD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Title &amp; Bullets - Left">
  <a:themeElements>
    <a:clrScheme name="Title &amp; Bullets - Lef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Left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- Lef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Title &amp; Bullets - 2 Column">
  <a:themeElements>
    <a:clrScheme name="Title &amp; Bullets - 2 Colum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Title &amp; Bullets - Right">
  <a:themeElements>
    <a:clrScheme name="Title &amp; Bullets - Righ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Right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- Righ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Title, Bullets &amp; Photo">
  <a:themeElements>
    <a:clrScheme name="Title, Bullets &amp; Phot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, Bullets &amp; Photo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, Bullets &amp; Ph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Bullets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1AEFB"/>
      </a:accent1>
      <a:accent2>
        <a:srgbClr val="333399"/>
      </a:accent2>
      <a:accent3>
        <a:srgbClr val="FFFFFF"/>
      </a:accent3>
      <a:accent4>
        <a:srgbClr val="000000"/>
      </a:accent4>
      <a:accent5>
        <a:srgbClr val="BBD3FD"/>
      </a:accent5>
      <a:accent6>
        <a:srgbClr val="2D2D8A"/>
      </a:accent6>
      <a:hlink>
        <a:srgbClr val="009999"/>
      </a:hlink>
      <a:folHlink>
        <a:srgbClr val="99CC00"/>
      </a:folHlink>
    </a:clrScheme>
    <a:fontScheme name="Bullets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itle - Center">
  <a:themeElements>
    <a:clrScheme name="Title - Cen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Center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- Cen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itle &amp; Bullets">
  <a:themeElements>
    <a:clrScheme name="Title &amp; Bullet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Photo - Horizontal">
  <a:themeElements>
    <a:clrScheme name="Photo - Horizonta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Horizont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Photo - Horizontal Reflection">
  <a:themeElements>
    <a:clrScheme name="Photo - Horizontal Reflec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 Reflection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Horizontal Reflec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Photo - Vertical">
  <a:themeElements>
    <a:clrScheme name="Photo - Vertica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Vertic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Photo - Vertical Reflection">
  <a:themeElements>
    <a:clrScheme name="Photo - Vertical Reflec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 Reflection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Vertical Reflec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Title - Top">
  <a:themeElements>
    <a:clrScheme name="Title - To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Top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- To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31431</TotalTime>
  <Pages>0</Pages>
  <Words>2630</Words>
  <Characters>0</Characters>
  <Application>Microsoft Macintosh PowerPoint</Application>
  <PresentationFormat>Custom</PresentationFormat>
  <Lines>0</Lines>
  <Paragraphs>333</Paragraphs>
  <Slides>56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14</vt:i4>
      </vt:variant>
      <vt:variant>
        <vt:lpstr>Slide Titles</vt:lpstr>
      </vt:variant>
      <vt:variant>
        <vt:i4>56</vt:i4>
      </vt:variant>
    </vt:vector>
  </HeadingPairs>
  <TitlesOfParts>
    <vt:vector size="76" baseType="lpstr">
      <vt:lpstr>Calibri</vt:lpstr>
      <vt:lpstr>Gill Sans</vt:lpstr>
      <vt:lpstr>Gill Sans Light</vt:lpstr>
      <vt:lpstr>ＭＳ Ｐゴシック</vt:lpstr>
      <vt:lpstr>ヒラギノ角ゴ ProN W3</vt:lpstr>
      <vt:lpstr>Arial</vt:lpstr>
      <vt:lpstr>Title &amp; Subtitle</vt:lpstr>
      <vt:lpstr>Bullets</vt:lpstr>
      <vt:lpstr>Title - Center</vt:lpstr>
      <vt:lpstr>Title &amp; Bullets</vt:lpstr>
      <vt:lpstr>Photo - Horizontal</vt:lpstr>
      <vt:lpstr>Photo - Horizontal Reflection</vt:lpstr>
      <vt:lpstr>Photo - Vertical</vt:lpstr>
      <vt:lpstr>Photo - Vertical Reflection</vt:lpstr>
      <vt:lpstr>Title - Top</vt:lpstr>
      <vt:lpstr>Blank</vt:lpstr>
      <vt:lpstr>Title &amp; Bullets - Left</vt:lpstr>
      <vt:lpstr>Title &amp; Bullets - 2 Column</vt:lpstr>
      <vt:lpstr>Title &amp; Bullets - Right</vt:lpstr>
      <vt:lpstr>Title, Bullets &amp; Photo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Springfield Electric</dc:title>
  <dc:subject/>
  <dc:creator/>
  <cp:keywords/>
  <dc:description/>
  <cp:lastModifiedBy>Robin Merrion</cp:lastModifiedBy>
  <cp:revision>1145</cp:revision>
  <cp:lastPrinted>2017-01-24T21:49:23Z</cp:lastPrinted>
  <dcterms:modified xsi:type="dcterms:W3CDTF">2017-01-24T21:52:44Z</dcterms:modified>
</cp:coreProperties>
</file>